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5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6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  <p:sldMasterId id="2147483746" r:id="rId4"/>
    <p:sldMasterId id="2147483758" r:id="rId5"/>
    <p:sldMasterId id="2147483770" r:id="rId6"/>
    <p:sldMasterId id="2147483782" r:id="rId7"/>
    <p:sldMasterId id="2147483794" r:id="rId8"/>
  </p:sldMasterIdLst>
  <p:notesMasterIdLst>
    <p:notesMasterId r:id="rId61"/>
  </p:notesMasterIdLst>
  <p:sldIdLst>
    <p:sldId id="315" r:id="rId9"/>
    <p:sldId id="257" r:id="rId10"/>
    <p:sldId id="33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333" r:id="rId21"/>
    <p:sldId id="334" r:id="rId22"/>
    <p:sldId id="335" r:id="rId23"/>
    <p:sldId id="268" r:id="rId24"/>
    <p:sldId id="267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327" r:id="rId35"/>
    <p:sldId id="278" r:id="rId36"/>
    <p:sldId id="326" r:id="rId37"/>
    <p:sldId id="279" r:id="rId38"/>
    <p:sldId id="316" r:id="rId39"/>
    <p:sldId id="281" r:id="rId40"/>
    <p:sldId id="282" r:id="rId41"/>
    <p:sldId id="317" r:id="rId42"/>
    <p:sldId id="284" r:id="rId43"/>
    <p:sldId id="287" r:id="rId44"/>
    <p:sldId id="318" r:id="rId45"/>
    <p:sldId id="320" r:id="rId46"/>
    <p:sldId id="321" r:id="rId47"/>
    <p:sldId id="319" r:id="rId48"/>
    <p:sldId id="322" r:id="rId49"/>
    <p:sldId id="323" r:id="rId50"/>
    <p:sldId id="325" r:id="rId51"/>
    <p:sldId id="290" r:id="rId52"/>
    <p:sldId id="329" r:id="rId53"/>
    <p:sldId id="328" r:id="rId54"/>
    <p:sldId id="330" r:id="rId55"/>
    <p:sldId id="331" r:id="rId56"/>
    <p:sldId id="336" r:id="rId57"/>
    <p:sldId id="332" r:id="rId58"/>
    <p:sldId id="291" r:id="rId59"/>
    <p:sldId id="314" r:id="rId60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558A6EB-707E-4003-BBEF-B43911C79CB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171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7597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414CDCF2-F4AA-40F6-9304-5839DC4B4382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34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031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EB50391-B340-43EC-8A28-159FD6F8F59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35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88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E0F2DB4-5B26-4E00-A0A9-2F5FF988913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36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3659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8E0F2DB4-5B26-4E00-A0A9-2F5FF9889130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37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4115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8E0F2DB4-5B26-4E00-A0A9-2F5FF9889130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38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8374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8E0F2DB4-5B26-4E00-A0A9-2F5FF9889130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39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800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8E0F2DB4-5B26-4E00-A0A9-2F5FF9889130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40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1869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8E0F2DB4-5B26-4E00-A0A9-2F5FF9889130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41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4964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8E0F2DB4-5B26-4E00-A0A9-2F5FF9889130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42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737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8E0F2DB4-5B26-4E00-A0A9-2F5FF9889130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43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927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DCGAN(Deep Convoultional Generative adversarial Network)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84500C-6CBB-475C-B407-A71CBF809B0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3225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2F61A55-301D-4D02-83E2-8231F40BE93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44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1766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99A45190-4935-4686-BE6D-1A83477F588E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45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5906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99A45190-4935-4686-BE6D-1A83477F588E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47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2550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49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1435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0998164-C6E0-4EA7-942F-13F8EE67526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124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Googlenet </a:t>
            </a:r>
          </a:p>
        </p:txBody>
      </p:sp>
      <p:sp>
        <p:nvSpPr>
          <p:cNvPr id="663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CA86B94-9AC5-4B52-A054-0069FAFB7DF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037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99A45190-4935-4686-BE6D-1A83477F588E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27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343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3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B80B5D25-DA9A-4A17-9F4D-7720120E5651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29</a:t>
            </a:fld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9779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D89A73B-382B-4A75-8EBA-04845D728FC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30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681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642F-5FB2-46E8-BE85-2E977AA7C24C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31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3368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FED6D1-913F-445A-B809-56697834374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0456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800" cy="390888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TextShape 2"/>
          <p:cNvSpPr txBox="1"/>
          <p:nvPr/>
        </p:nvSpPr>
        <p:spPr>
          <a:xfrm>
            <a:off x="3850560" y="9430200"/>
            <a:ext cx="2945160" cy="4978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14CDCF2-F4AA-40F6-9304-5839DC4B438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10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913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4835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778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7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7416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008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804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65047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6371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7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674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2711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4978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4043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994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4604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373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4337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213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78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6004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858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7451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8731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420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3775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0390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6603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3281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49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69148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8096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6220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5502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782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7080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230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958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7320" y="411840"/>
            <a:ext cx="10972440" cy="5367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3229920" y="1604160"/>
            <a:ext cx="5724360" cy="456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2397" y="510892"/>
            <a:ext cx="3694924" cy="1106467"/>
            <a:chOff x="2259103" y="1830030"/>
            <a:chExt cx="4155143" cy="1244282"/>
          </a:xfrm>
        </p:grpSpPr>
        <p:pic>
          <p:nvPicPr>
            <p:cNvPr id="7" name="Grafik 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8582" y="1835080"/>
              <a:ext cx="2195664" cy="12354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9103" y="1830030"/>
              <a:ext cx="1875331" cy="1244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54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2635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40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5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3539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39279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38477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latinLnBrk="0"/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518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5600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1EE2F71-FE4E-0B4D-B212-A08545143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138987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33386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11680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605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69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131" y="2449477"/>
            <a:ext cx="2972455" cy="1972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3A21A0-7B05-CF48-8B34-56B2784FD7A3}"/>
              </a:ext>
            </a:extLst>
          </p:cNvPr>
          <p:cNvSpPr txBox="1"/>
          <p:nvPr userDrawn="1"/>
        </p:nvSpPr>
        <p:spPr>
          <a:xfrm>
            <a:off x="5989873" y="3321385"/>
            <a:ext cx="3828577" cy="46186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defTabSz="609585" latinLnBrk="0">
              <a:lnSpc>
                <a:spcPct val="70000"/>
              </a:lnSpc>
            </a:pPr>
            <a:r>
              <a:rPr lang="en-US" sz="7200" dirty="0">
                <a:solidFill>
                  <a:srgbClr val="FFFFFF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Artificial </a:t>
            </a:r>
          </a:p>
          <a:p>
            <a:pPr defTabSz="609585" latinLnBrk="0">
              <a:lnSpc>
                <a:spcPct val="70000"/>
              </a:lnSpc>
            </a:pPr>
            <a:r>
              <a:rPr lang="en-US" sz="7200" dirty="0">
                <a:solidFill>
                  <a:srgbClr val="FFFFFF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248226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7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316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06594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70830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15213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latinLnBrk="0"/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44805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7761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9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46777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56297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3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0" y="6284165"/>
            <a:ext cx="11248101" cy="123175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rgbClr val="93A0A7"/>
                </a:solidFill>
                <a:latin typeface="+mn-lt"/>
              </a:defRPr>
            </a:lvl1pPr>
            <a:lvl2pPr marL="228594" indent="-152396">
              <a:defRPr sz="1200"/>
            </a:lvl2pPr>
            <a:lvl3pPr marL="457189" indent="-152396">
              <a:defRPr sz="1200"/>
            </a:lvl3pPr>
            <a:lvl4pPr marL="685783" indent="-152396">
              <a:defRPr sz="1200"/>
            </a:lvl4pPr>
            <a:lvl5pPr marL="914377" indent="-152396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2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defTabSz="609585" eaLnBrk="0" fontAlgn="base" latinLnBrk="0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altLang="ko-KR">
                <a:solidFill>
                  <a:prstClr val="black"/>
                </a:solidFill>
              </a:rPr>
              <a:pPr defTabSz="609585" eaLnBrk="0" fontAlgn="base" latinLnBrk="0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93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16" y="626675"/>
            <a:ext cx="2353443" cy="11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2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77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9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6258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5542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7320" y="411840"/>
            <a:ext cx="10972440" cy="5367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85329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latinLnBrk="0"/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768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5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1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827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65302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03295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0" y="6284165"/>
            <a:ext cx="11248101" cy="123175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rgbClr val="93A0A7"/>
                </a:solidFill>
                <a:latin typeface="+mn-lt"/>
              </a:defRPr>
            </a:lvl1pPr>
            <a:lvl2pPr marL="228594" indent="-152396">
              <a:defRPr sz="1200"/>
            </a:lvl2pPr>
            <a:lvl3pPr marL="457189" indent="-152396">
              <a:defRPr sz="1200"/>
            </a:lvl3pPr>
            <a:lvl4pPr marL="685783" indent="-152396">
              <a:defRPr sz="1200"/>
            </a:lvl4pPr>
            <a:lvl5pPr marL="914377" indent="-152396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2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defTabSz="609585" eaLnBrk="0" fontAlgn="base" latinLnBrk="0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altLang="ko-KR">
                <a:solidFill>
                  <a:prstClr val="black"/>
                </a:solidFill>
              </a:rPr>
              <a:pPr defTabSz="609585" eaLnBrk="0" fontAlgn="base" latinLnBrk="0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32962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73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9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61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6723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28409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6197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latinLnBrk="0"/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11435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81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6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59078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5408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4567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8720" y="399024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23314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8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232" y="2715834"/>
            <a:ext cx="8967536" cy="830997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46100" dir="2700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365760" tIns="0" rIns="365760" bIns="9144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75000"/>
              </a:lnSpc>
              <a:defRPr lang="en-US" sz="7186" b="1" kern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FFFFFF"/>
                </a:solidFill>
                <a:effectLst>
                  <a:outerShdw blurRad="444500" dir="2700000" algn="tl" rotWithShape="0">
                    <a:schemeClr val="tx1">
                      <a:alpha val="26000"/>
                    </a:schemeClr>
                  </a:outerShdw>
                </a:effectLst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[section break slide]</a:t>
            </a:r>
          </a:p>
        </p:txBody>
      </p:sp>
    </p:spTree>
    <p:extLst>
      <p:ext uri="{BB962C8B-B14F-4D97-AF65-F5344CB8AC3E}">
        <p14:creationId xmlns:p14="http://schemas.microsoft.com/office/powerpoint/2010/main" val="1326897529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841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5978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458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717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984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389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03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73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8720" y="1604520"/>
            <a:ext cx="535320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7320" y="3990240"/>
            <a:ext cx="10970280" cy="2178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0458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616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9437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0577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7571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444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781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474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001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66.xml"/><Relationship Id="rId47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74.xml"/><Relationship Id="rId55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70.xml"/><Relationship Id="rId59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78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4.xml"/><Relationship Id="rId45" Type="http://schemas.openxmlformats.org/officeDocument/2006/relationships/slideLayout" Target="../slideLayouts/slideLayout69.xml"/><Relationship Id="rId53" Type="http://schemas.openxmlformats.org/officeDocument/2006/relationships/slideLayout" Target="../slideLayouts/slideLayout77.xml"/><Relationship Id="rId58" Type="http://schemas.openxmlformats.org/officeDocument/2006/relationships/slideLayout" Target="../slideLayouts/slideLayout8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76.xml"/><Relationship Id="rId60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67.xml"/><Relationship Id="rId48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80.xml"/><Relationship Id="rId8" Type="http://schemas.openxmlformats.org/officeDocument/2006/relationships/slideLayout" Target="../slideLayouts/slideLayout32.xml"/><Relationship Id="rId51" Type="http://schemas.openxmlformats.org/officeDocument/2006/relationships/slideLayout" Target="../slideLayouts/slideLayout75.xml"/><Relationship Id="rId3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56000" lvl="7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888000" lvl="8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4/6/19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F6FAC0E-37F1-42CD-AB08-DBD1EDEB68CE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-2160" y="6346080"/>
            <a:ext cx="12191760" cy="511560"/>
          </a:xfrm>
          <a:prstGeom prst="rect">
            <a:avLst/>
          </a:prstGeom>
          <a:gradFill>
            <a:gsLst>
              <a:gs pos="0">
                <a:srgbClr val="003C71"/>
              </a:gs>
              <a:gs pos="100000">
                <a:srgbClr val="0071C5"/>
              </a:gs>
            </a:gsLst>
            <a:lin ang="19860000"/>
          </a:gra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2"/>
          <p:cNvPicPr/>
          <p:nvPr/>
        </p:nvPicPr>
        <p:blipFill>
          <a:blip r:embed="rId14"/>
          <a:stretch/>
        </p:blipFill>
        <p:spPr>
          <a:xfrm>
            <a:off x="10986480" y="6440760"/>
            <a:ext cx="485280" cy="319680"/>
          </a:xfrm>
          <a:prstGeom prst="rect">
            <a:avLst/>
          </a:prstGeom>
          <a:ln>
            <a:noFill/>
          </a:ln>
        </p:spPr>
      </p:pic>
      <p:sp>
        <p:nvSpPr>
          <p:cNvPr id="82" name="Line 2"/>
          <p:cNvSpPr/>
          <p:nvPr/>
        </p:nvSpPr>
        <p:spPr>
          <a:xfrm>
            <a:off x="11624400" y="6432480"/>
            <a:ext cx="3240" cy="3171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PlaceHolder 3"/>
          <p:cNvSpPr>
            <a:spLocks noGrp="1"/>
          </p:cNvSpPr>
          <p:nvPr>
            <p:ph type="sldNum"/>
          </p:nvPr>
        </p:nvSpPr>
        <p:spPr>
          <a:xfrm>
            <a:off x="9163080" y="6432480"/>
            <a:ext cx="2844360" cy="364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B993A7DE-7224-43FE-8953-6E9E943E2FAC}" type="slidenum">
              <a:rPr lang="en-US" sz="107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‹#›</a:t>
            </a:fld>
            <a:endParaRPr lang="en-US" sz="10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11577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740" b="0" strike="noStrike" spc="-1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28pt Intel Clear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7320" y="1604520"/>
            <a:ext cx="10970280" cy="45673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Second Outline Level</a:t>
            </a:r>
            <a:endParaRPr lang="en-US" sz="214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Third Outline Level</a:t>
            </a:r>
            <a:endParaRPr lang="en-US" sz="187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Fourth Outline Level</a:t>
            </a:r>
            <a:endParaRPr lang="en-US" sz="187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Fifth Outline Level</a:t>
            </a:r>
            <a:endParaRPr lang="en-US" sz="200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Sixth Outline Level</a:t>
            </a:r>
            <a:endParaRPr lang="en-US" sz="200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Seventh Outline Level18pt Intel Clear body text</a:t>
            </a:r>
            <a:endParaRPr lang="en-US" sz="200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marL="3456000" lvl="7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18pt Intel Clear bullet one</a:t>
            </a:r>
            <a:endParaRPr lang="en-US" sz="200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marL="3888000" lvl="8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18pt Intel Clear sub-bullet</a:t>
            </a:r>
            <a:endParaRPr lang="en-US" sz="200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40" b="0" strike="noStrike" spc="-1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16pt Intel Clear fourth level</a:t>
            </a:r>
            <a:endParaRPr lang="en-US" sz="187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70" b="0" strike="noStrike" spc="-1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14pt Intel Clear fifth level</a:t>
            </a:r>
            <a:endParaRPr lang="en-US" sz="2000" b="0" strike="noStrike" spc="-1">
              <a:solidFill>
                <a:srgbClr val="003C71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4AFEE42-4E3F-9942-A76D-80509E14F6D2}"/>
              </a:ext>
            </a:extLst>
          </p:cNvPr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DA0B19B-CC1D-EF4F-8DAA-8C17F1D4935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0264" y="6444631"/>
            <a:ext cx="698275" cy="32918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24736" y="6489085"/>
            <a:ext cx="567265" cy="2257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 defTabSz="609585" latinLnBrk="0"/>
            <a:fld id="{6DD6346F-5C47-B04D-A849-00D71DC52D86}" type="slidenum">
              <a:rPr lang="en-US" sz="1467">
                <a:solidFill>
                  <a:prstClr val="white"/>
                </a:solidFill>
              </a:rPr>
              <a:pPr algn="ctr" defTabSz="609585" latinLnBrk="0"/>
              <a:t>‹#›</a:t>
            </a:fld>
            <a:endParaRPr lang="en-US" sz="1467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66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0" r:id="rId43"/>
    <p:sldLayoutId id="2147483731" r:id="rId44"/>
    <p:sldLayoutId id="2147483732" r:id="rId45"/>
    <p:sldLayoutId id="2147483733" r:id="rId46"/>
    <p:sldLayoutId id="2147483734" r:id="rId47"/>
    <p:sldLayoutId id="2147483735" r:id="rId48"/>
    <p:sldLayoutId id="2147483736" r:id="rId49"/>
    <p:sldLayoutId id="2147483737" r:id="rId50"/>
    <p:sldLayoutId id="2147483738" r:id="rId51"/>
    <p:sldLayoutId id="2147483739" r:id="rId52"/>
    <p:sldLayoutId id="2147483740" r:id="rId53"/>
    <p:sldLayoutId id="2147483741" r:id="rId54"/>
    <p:sldLayoutId id="2147483742" r:id="rId55"/>
    <p:sldLayoutId id="2147483743" r:id="rId56"/>
    <p:sldLayoutId id="2147483744" r:id="rId57"/>
    <p:sldLayoutId id="2147483745" r:id="rId5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69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6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6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9936F30A-2172-453D-B6EA-746130D91C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7/22/2019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112346ED-AAB0-42F1-BCAA-2F6BB652DC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5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7.xml"/><Relationship Id="rId5" Type="http://schemas.openxmlformats.org/officeDocument/2006/relationships/hyperlink" Target="https://arxiv.org/abs/1611.10012" TargetMode="External"/><Relationship Id="rId4" Type="http://schemas.openxmlformats.org/officeDocument/2006/relationships/hyperlink" Target="https://arxiv.org/abs/1506.0149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OpenVINO-Install-Linux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C:\Users\parkjon\Documents\_Documents\documents\_2018_Intel_Korea-SSG\CV_SDK\Auto%20Recognition%20Demo%20Using%20Deep%20Learning%20Deployment%20Toolkit.mp4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NukeHere/DroneFestival_HS" TargetMode="External"/><Relationship Id="rId2" Type="http://schemas.openxmlformats.org/officeDocument/2006/relationships/hyperlink" Target="https://github.com/AINukeHere/DroneFestival_M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NukeHere/DroneFestival_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7.png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tx2"/>
            </a:gs>
            <a:gs pos="77000">
              <a:srgbClr val="009FDF">
                <a:alpha val="89000"/>
              </a:srgbClr>
            </a:gs>
            <a:gs pos="55000">
              <a:srgbClr val="0071C5"/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FB6A0F6-0C72-7E48-ADCE-DF550FA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907" y="0"/>
            <a:ext cx="60621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0573" y="2114637"/>
            <a:ext cx="11069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 latinLnBrk="0">
              <a:defRPr/>
            </a:pPr>
            <a:r>
              <a:rPr lang="en-US" sz="7200" dirty="0">
                <a:solidFill>
                  <a:srgbClr val="00AEEF"/>
                </a:solidFill>
                <a:latin typeface="Intel Clear Pro" panose="020B0804020202060201" pitchFamily="34" charset="0"/>
                <a:ea typeface="Intel Clear"/>
                <a:cs typeface="Intel Clear Pro" panose="020B0804020202060201" pitchFamily="34" charset="0"/>
              </a:rPr>
              <a:t>Artificial intelligence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74" y="503465"/>
            <a:ext cx="2652201" cy="125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4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469440" y="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Adversarial Networks
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DCGAN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(Deep Convoultional Generative adversarial Network)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9" name="Picture 4"/>
          <p:cNvPicPr/>
          <p:nvPr/>
        </p:nvPicPr>
        <p:blipFill>
          <a:blip r:embed="rId2"/>
          <a:stretch/>
        </p:blipFill>
        <p:spPr>
          <a:xfrm>
            <a:off x="1581120" y="1225440"/>
            <a:ext cx="8685360" cy="2485440"/>
          </a:xfrm>
          <a:prstGeom prst="rect">
            <a:avLst/>
          </a:prstGeom>
          <a:ln>
            <a:noFill/>
          </a:ln>
        </p:spPr>
      </p:pic>
      <p:pic>
        <p:nvPicPr>
          <p:cNvPr id="160" name="Picture 5"/>
          <p:cNvPicPr/>
          <p:nvPr/>
        </p:nvPicPr>
        <p:blipFill>
          <a:blip r:embed="rId3"/>
          <a:stretch/>
        </p:blipFill>
        <p:spPr>
          <a:xfrm>
            <a:off x="6292800" y="3956040"/>
            <a:ext cx="3015720" cy="2133360"/>
          </a:xfrm>
          <a:prstGeom prst="rect">
            <a:avLst/>
          </a:prstGeom>
          <a:ln>
            <a:noFill/>
          </a:ln>
        </p:spPr>
      </p:pic>
      <p:pic>
        <p:nvPicPr>
          <p:cNvPr id="161" name="Picture 6"/>
          <p:cNvPicPr/>
          <p:nvPr/>
        </p:nvPicPr>
        <p:blipFill>
          <a:blip r:embed="rId4"/>
          <a:stretch/>
        </p:blipFill>
        <p:spPr>
          <a:xfrm>
            <a:off x="2209680" y="3915000"/>
            <a:ext cx="3593880" cy="223164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2381400" y="6334200"/>
            <a:ext cx="9003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출처 : https://dev-strender.github.io/articles/2017-07/decan-introduction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38080" y="365040"/>
            <a:ext cx="10515240" cy="504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Generation 
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DRAW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(A Recurrent Neural Network For Image Generation)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899640" y="4707000"/>
            <a:ext cx="3416400" cy="2087280"/>
          </a:xfrm>
          <a:prstGeom prst="rect">
            <a:avLst/>
          </a:prstGeom>
          <a:ln>
            <a:noFill/>
          </a:ln>
        </p:spPr>
      </p:pic>
      <p:pic>
        <p:nvPicPr>
          <p:cNvPr id="165" name="Picture 5"/>
          <p:cNvPicPr/>
          <p:nvPr/>
        </p:nvPicPr>
        <p:blipFill>
          <a:blip r:embed="rId3"/>
          <a:stretch/>
        </p:blipFill>
        <p:spPr>
          <a:xfrm>
            <a:off x="5129280" y="1014840"/>
            <a:ext cx="6071760" cy="3578760"/>
          </a:xfrm>
          <a:prstGeom prst="rect">
            <a:avLst/>
          </a:prstGeom>
          <a:ln>
            <a:noFill/>
          </a:ln>
        </p:spPr>
      </p:pic>
      <p:pic>
        <p:nvPicPr>
          <p:cNvPr id="166" name="Picture 6"/>
          <p:cNvPicPr/>
          <p:nvPr/>
        </p:nvPicPr>
        <p:blipFill>
          <a:blip r:embed="rId4"/>
          <a:stretch/>
        </p:blipFill>
        <p:spPr>
          <a:xfrm>
            <a:off x="5129280" y="4614480"/>
            <a:ext cx="6071760" cy="2179800"/>
          </a:xfrm>
          <a:prstGeom prst="rect">
            <a:avLst/>
          </a:prstGeom>
          <a:ln>
            <a:noFill/>
          </a:ln>
        </p:spPr>
      </p:pic>
      <p:pic>
        <p:nvPicPr>
          <p:cNvPr id="167" name="Content Placeholder 8"/>
          <p:cNvPicPr/>
          <p:nvPr/>
        </p:nvPicPr>
        <p:blipFill>
          <a:blip r:embed="rId5"/>
          <a:stretch/>
        </p:blipFill>
        <p:spPr>
          <a:xfrm>
            <a:off x="899640" y="1014840"/>
            <a:ext cx="3420720" cy="369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582040" y="1008720"/>
            <a:ext cx="3021480" cy="5648040"/>
          </a:xfrm>
          <a:prstGeom prst="rect">
            <a:avLst/>
          </a:prstGeom>
          <a:solidFill>
            <a:srgbClr val="E2F0D9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289800" y="2598120"/>
            <a:ext cx="3422880" cy="398916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>
              <a:lnSpc>
                <a:spcPct val="100000"/>
              </a:lnSpc>
            </a:pPr>
            <a:r>
              <a:rPr lang="en-US" sz="24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Dataset 준비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Unsupervised data,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Supervised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Data.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pre-processing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Decode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Resize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Color conversion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(Interleave -&gt; Planar)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"/>
          <p:cNvPicPr/>
          <p:nvPr/>
        </p:nvPicPr>
        <p:blipFill>
          <a:blip r:embed="rId2"/>
          <a:stretch/>
        </p:blipFill>
        <p:spPr>
          <a:xfrm>
            <a:off x="4196520" y="1981800"/>
            <a:ext cx="3587040" cy="4245840"/>
          </a:xfrm>
          <a:prstGeom prst="rect">
            <a:avLst/>
          </a:prstGeom>
          <a:ln>
            <a:noFill/>
          </a:ln>
        </p:spPr>
      </p:pic>
      <p:pic>
        <p:nvPicPr>
          <p:cNvPr id="171" name="Picture 3"/>
          <p:cNvPicPr/>
          <p:nvPr/>
        </p:nvPicPr>
        <p:blipFill>
          <a:blip r:embed="rId3"/>
          <a:stretch/>
        </p:blipFill>
        <p:spPr>
          <a:xfrm>
            <a:off x="4428000" y="4849560"/>
            <a:ext cx="1354320" cy="1452960"/>
          </a:xfrm>
          <a:prstGeom prst="rect">
            <a:avLst/>
          </a:prstGeom>
          <a:ln>
            <a:noFill/>
          </a:ln>
        </p:spPr>
      </p:pic>
      <p:pic>
        <p:nvPicPr>
          <p:cNvPr id="172" name="Picture 6"/>
          <p:cNvPicPr/>
          <p:nvPr/>
        </p:nvPicPr>
        <p:blipFill>
          <a:blip r:embed="rId4"/>
          <a:stretch/>
        </p:blipFill>
        <p:spPr>
          <a:xfrm>
            <a:off x="9430920" y="2038680"/>
            <a:ext cx="1323720" cy="2609640"/>
          </a:xfrm>
          <a:prstGeom prst="rect">
            <a:avLst/>
          </a:prstGeom>
          <a:ln>
            <a:noFill/>
          </a:ln>
        </p:spPr>
      </p:pic>
      <p:pic>
        <p:nvPicPr>
          <p:cNvPr id="173" name="Picture 8"/>
          <p:cNvPicPr/>
          <p:nvPr/>
        </p:nvPicPr>
        <p:blipFill>
          <a:blip r:embed="rId5"/>
          <a:stretch/>
        </p:blipFill>
        <p:spPr>
          <a:xfrm>
            <a:off x="8620560" y="5334120"/>
            <a:ext cx="2982960" cy="79128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8472960" y="1110240"/>
            <a:ext cx="3240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Pre-processing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7941240" y="3934080"/>
            <a:ext cx="482760" cy="695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5"/>
          <p:cNvSpPr/>
          <p:nvPr/>
        </p:nvSpPr>
        <p:spPr>
          <a:xfrm>
            <a:off x="-2160" y="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인공지능 딥 러닝 구현 순서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3873" y="2287518"/>
                <a:ext cx="3738572" cy="29238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1" latinLnBrk="0"/>
                <a:r>
                  <a:rPr lang="en-US" altLang="ko-KR" sz="2400" dirty="0" smtClean="0">
                    <a:solidFill>
                      <a:prstClr val="black"/>
                    </a:solidFill>
                  </a:rPr>
                  <a:t> </a:t>
                </a:r>
              </a:p>
              <a:p>
                <a:pPr marL="742950" lvl="1" indent="-285750" latinLnBrk="0">
                  <a:buFont typeface="Wingdings" panose="05000000000000000000" pitchFamily="2" charset="2"/>
                  <a:buChar char="ü"/>
                </a:pPr>
                <a:r>
                  <a:rPr lang="en-US" altLang="ko-KR" sz="2000" dirty="0" smtClean="0">
                    <a:solidFill>
                      <a:prstClr val="black"/>
                    </a:solidFill>
                  </a:rPr>
                  <a:t>Bounding box</a:t>
                </a:r>
              </a:p>
              <a:p>
                <a:pPr lvl="2" latinLnBrk="0"/>
                <a:r>
                  <a:rPr lang="en-US" altLang="ko-KR" sz="2000" dirty="0" smtClean="0">
                    <a:solidFill>
                      <a:prstClr val="black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2000" dirty="0" smtClean="0">
                    <a:solidFill>
                      <a:prstClr val="black"/>
                    </a:solidFill>
                  </a:rPr>
                  <a:t>)</a:t>
                </a:r>
              </a:p>
              <a:p>
                <a:pPr marL="742950" lvl="1" indent="-285750" latinLnBrk="0">
                  <a:buFont typeface="Wingdings" panose="05000000000000000000" pitchFamily="2" charset="2"/>
                  <a:buChar char="ü"/>
                </a:pPr>
                <a:r>
                  <a:rPr lang="en-US" altLang="ko-KR" sz="2000" dirty="0" smtClean="0">
                    <a:solidFill>
                      <a:prstClr val="black"/>
                    </a:solidFill>
                  </a:rPr>
                  <a:t>Classification</a:t>
                </a:r>
              </a:p>
              <a:p>
                <a:pPr lvl="1" latinLnBrk="0"/>
                <a:r>
                  <a:rPr lang="en-US" altLang="ko-KR" sz="2000" dirty="0" smtClean="0">
                    <a:solidFill>
                      <a:prstClr val="black"/>
                    </a:solidFill>
                  </a:rPr>
                  <a:t>	(</a:t>
                </a:r>
                <a:r>
                  <a:rPr lang="en-US" altLang="ko-KR" sz="2000" dirty="0">
                    <a:solidFill>
                      <a:prstClr val="black"/>
                    </a:solidFill>
                  </a:rPr>
                  <a:t>dog, cat, person, </a:t>
                </a:r>
                <a:r>
                  <a:rPr lang="en-US" altLang="ko-KR" sz="2000" dirty="0" smtClean="0">
                    <a:solidFill>
                      <a:prstClr val="black"/>
                    </a:solidFill>
                  </a:rPr>
                  <a:t>…)</a:t>
                </a:r>
              </a:p>
              <a:p>
                <a:pPr marL="742950" lvl="1" indent="-285750" latinLnBrk="0">
                  <a:buFont typeface="Wingdings" panose="05000000000000000000" pitchFamily="2" charset="2"/>
                  <a:buChar char="ü"/>
                </a:pPr>
                <a:r>
                  <a:rPr lang="en-US" altLang="ko-KR" sz="2000" dirty="0" smtClean="0">
                    <a:solidFill>
                      <a:prstClr val="black"/>
                    </a:solidFill>
                  </a:rPr>
                  <a:t>Multi-Object</a:t>
                </a:r>
              </a:p>
              <a:p>
                <a:pPr lvl="2" latinLnBrk="0"/>
                <a:r>
                  <a:rPr lang="en-US" altLang="ko-KR" sz="2000" dirty="0">
                    <a:solidFill>
                      <a:prstClr val="black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</a:rPr>
                  <a:t>) -&gt; </a:t>
                </a:r>
                <a:r>
                  <a:rPr lang="en-US" altLang="ko-KR" sz="2000" dirty="0" smtClean="0">
                    <a:solidFill>
                      <a:prstClr val="black"/>
                    </a:solidFill>
                  </a:rPr>
                  <a:t>Dog</a:t>
                </a:r>
              </a:p>
              <a:p>
                <a:pPr lvl="2" latinLnBrk="0"/>
                <a:r>
                  <a:rPr lang="en-US" altLang="ko-KR" sz="2000" dirty="0" smtClean="0">
                    <a:solidFill>
                      <a:prstClr val="black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solidFill>
                      <a:prstClr val="black"/>
                    </a:solidFill>
                  </a:rPr>
                  <a:t>) -&gt; Person</a:t>
                </a:r>
              </a:p>
              <a:p>
                <a:pPr lvl="1" latinLnBrk="0"/>
                <a:endParaRPr lang="en-US" altLang="ko-KR" sz="20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73" y="2287518"/>
                <a:ext cx="3738572" cy="29238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508231" y="1110096"/>
            <a:ext cx="955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sz="2400" dirty="0" smtClean="0">
                <a:solidFill>
                  <a:prstClr val="black"/>
                </a:solidFill>
              </a:rPr>
              <a:t>Result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900119" y="3934123"/>
            <a:ext cx="483032" cy="69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5131072" y="1110095"/>
            <a:ext cx="1471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sz="2400" dirty="0" smtClean="0">
                <a:solidFill>
                  <a:prstClr val="black"/>
                </a:solidFill>
              </a:rPr>
              <a:t>Input data</a:t>
            </a:r>
            <a:endParaRPr lang="en-US" altLang="ko-KR" sz="2400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75" y="1989988"/>
            <a:ext cx="3228072" cy="43842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5" t="12136" r="29483" b="11205"/>
          <a:stretch/>
        </p:blipFill>
        <p:spPr>
          <a:xfrm>
            <a:off x="8581471" y="1989987"/>
            <a:ext cx="3228072" cy="43842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32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Object detection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3506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5235" y="2391777"/>
            <a:ext cx="4014994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 latinLnBrk="0"/>
            <a:r>
              <a:rPr lang="en-US" altLang="ko-KR" sz="2400" dirty="0" smtClean="0">
                <a:solidFill>
                  <a:srgbClr val="0070C0"/>
                </a:solidFill>
              </a:rPr>
              <a:t>2. Data </a:t>
            </a:r>
            <a:r>
              <a:rPr lang="ko-KR" altLang="en-US" sz="2400" dirty="0" smtClean="0">
                <a:solidFill>
                  <a:srgbClr val="0070C0"/>
                </a:solidFill>
              </a:rPr>
              <a:t>소개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lvl="1" latinLnBrk="0"/>
            <a:r>
              <a:rPr lang="en-US" altLang="ko-KR" sz="2400" dirty="0" smtClean="0">
                <a:solidFill>
                  <a:prstClr val="black"/>
                </a:solidFill>
              </a:rPr>
              <a:t> </a:t>
            </a:r>
          </a:p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prstClr val="black"/>
                </a:solidFill>
              </a:rPr>
              <a:t>Classification task</a:t>
            </a:r>
          </a:p>
          <a:p>
            <a:pPr lvl="1" latinLnBrk="0"/>
            <a:r>
              <a:rPr lang="en-US" altLang="ko-KR" sz="2000" dirty="0" smtClean="0">
                <a:solidFill>
                  <a:prstClr val="black"/>
                </a:solidFill>
              </a:rPr>
              <a:t>Label -&gt; Class</a:t>
            </a:r>
          </a:p>
          <a:p>
            <a:pPr marL="285750" indent="-285750" latinLnBrk="0"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prstClr val="black"/>
                </a:solidFill>
              </a:rPr>
              <a:t>Object Detection task</a:t>
            </a:r>
          </a:p>
          <a:p>
            <a:pPr lvl="1" latinLnBrk="0"/>
            <a:r>
              <a:rPr lang="en-US" altLang="ko-KR" sz="2000" dirty="0">
                <a:solidFill>
                  <a:prstClr val="black"/>
                </a:solidFill>
              </a:rPr>
              <a:t>Label -&gt; Class + Bounding </a:t>
            </a:r>
            <a:r>
              <a:rPr lang="en-US" altLang="ko-KR" sz="2000" dirty="0" smtClean="0">
                <a:solidFill>
                  <a:prstClr val="black"/>
                </a:solidFill>
              </a:rPr>
              <a:t>box</a:t>
            </a:r>
          </a:p>
          <a:p>
            <a:pPr marL="285750" indent="-285750" latinLnBrk="0"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1081" t="4973" r="15541" b="18702"/>
          <a:stretch/>
        </p:blipFill>
        <p:spPr>
          <a:xfrm>
            <a:off x="5033224" y="1714444"/>
            <a:ext cx="3526547" cy="3597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1486" t="8000" r="38446" b="47892"/>
          <a:stretch/>
        </p:blipFill>
        <p:spPr>
          <a:xfrm>
            <a:off x="8962766" y="1714444"/>
            <a:ext cx="2627872" cy="359789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32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Object detection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287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6435" y="1714444"/>
            <a:ext cx="4761256" cy="3231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 latinLnBrk="0"/>
            <a:r>
              <a:rPr lang="en-US" altLang="ko-KR" sz="2400" dirty="0" smtClean="0">
                <a:solidFill>
                  <a:prstClr val="black"/>
                </a:solidFill>
              </a:rPr>
              <a:t> </a:t>
            </a:r>
          </a:p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prstClr val="black"/>
                </a:solidFill>
              </a:rPr>
              <a:t>R-CNN </a:t>
            </a:r>
            <a:r>
              <a:rPr lang="ko-KR" altLang="en-US" sz="2000" dirty="0" smtClean="0">
                <a:solidFill>
                  <a:prstClr val="black"/>
                </a:solidFill>
              </a:rPr>
              <a:t>계열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</a:rPr>
              <a:t>– R-CNN, Fast R-CNN, </a:t>
            </a:r>
          </a:p>
          <a:p>
            <a:pPr latinLnBrk="0"/>
            <a:r>
              <a:rPr lang="en-US" altLang="ko-KR" sz="2000" dirty="0">
                <a:solidFill>
                  <a:prstClr val="black"/>
                </a:solidFill>
              </a:rPr>
              <a:t>	</a:t>
            </a:r>
            <a:r>
              <a:rPr lang="en-US" altLang="ko-KR" sz="2000" dirty="0" smtClean="0">
                <a:solidFill>
                  <a:prstClr val="black"/>
                </a:solidFill>
              </a:rPr>
              <a:t>	Faster R-CNN, …</a:t>
            </a:r>
          </a:p>
          <a:p>
            <a:pPr latinLnBrk="0"/>
            <a:r>
              <a:rPr lang="en-US" altLang="ko-KR" sz="2000" dirty="0" smtClean="0">
                <a:solidFill>
                  <a:prstClr val="black"/>
                </a:solidFill>
              </a:rPr>
              <a:t>( Class</a:t>
            </a:r>
            <a:r>
              <a:rPr lang="ko-KR" altLang="en-US" sz="2000" dirty="0" smtClean="0">
                <a:solidFill>
                  <a:prstClr val="black"/>
                </a:solidFill>
              </a:rPr>
              <a:t>와 </a:t>
            </a:r>
            <a:r>
              <a:rPr lang="en-US" altLang="ko-KR" sz="2000" dirty="0" smtClean="0">
                <a:solidFill>
                  <a:prstClr val="black"/>
                </a:solidFill>
              </a:rPr>
              <a:t>Bounding box</a:t>
            </a:r>
            <a:r>
              <a:rPr lang="ko-KR" altLang="en-US" sz="2000" dirty="0" smtClean="0">
                <a:solidFill>
                  <a:prstClr val="black"/>
                </a:solidFill>
              </a:rPr>
              <a:t>를 따로 계산 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 latinLnBrk="0"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prstClr val="black"/>
                </a:solidFill>
              </a:rPr>
              <a:t>Single-shot </a:t>
            </a:r>
            <a:r>
              <a:rPr lang="ko-KR" altLang="en-US" sz="2000" dirty="0" smtClean="0">
                <a:solidFill>
                  <a:prstClr val="black"/>
                </a:solidFill>
              </a:rPr>
              <a:t>계열</a:t>
            </a:r>
            <a:r>
              <a:rPr lang="en-US" altLang="ko-KR" sz="2000" dirty="0" smtClean="0">
                <a:solidFill>
                  <a:prstClr val="black"/>
                </a:solidFill>
              </a:rPr>
              <a:t> – SSD, YOLO, …</a:t>
            </a:r>
          </a:p>
          <a:p>
            <a:pPr latinLnBrk="0"/>
            <a:r>
              <a:rPr lang="en-US" altLang="ko-KR" sz="2000" dirty="0" smtClean="0">
                <a:solidFill>
                  <a:prstClr val="black"/>
                </a:solidFill>
              </a:rPr>
              <a:t>( Class</a:t>
            </a:r>
            <a:r>
              <a:rPr lang="ko-KR" altLang="en-US" sz="2000" dirty="0" smtClean="0">
                <a:solidFill>
                  <a:prstClr val="black"/>
                </a:solidFill>
              </a:rPr>
              <a:t>와 </a:t>
            </a:r>
            <a:r>
              <a:rPr lang="en-US" altLang="ko-KR" sz="2000" dirty="0" smtClean="0">
                <a:solidFill>
                  <a:prstClr val="black"/>
                </a:solidFill>
              </a:rPr>
              <a:t>Bounding box</a:t>
            </a:r>
            <a:r>
              <a:rPr lang="ko-KR" altLang="en-US" sz="2000" dirty="0" smtClean="0">
                <a:solidFill>
                  <a:prstClr val="black"/>
                </a:solidFill>
              </a:rPr>
              <a:t>를 한번에 계산 </a:t>
            </a:r>
            <a:r>
              <a:rPr lang="en-US" altLang="ko-KR" sz="2000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 latinLnBrk="0"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prstClr val="black"/>
                </a:solidFill>
              </a:rPr>
              <a:t>Accuracy vs Speed tradeoff</a:t>
            </a:r>
          </a:p>
          <a:p>
            <a:pPr marL="285750" indent="-285750" latinLnBrk="0"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4662" t="19027" r="25135" b="15243"/>
          <a:stretch/>
        </p:blipFill>
        <p:spPr>
          <a:xfrm>
            <a:off x="6943614" y="673456"/>
            <a:ext cx="2789222" cy="2835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07" y="3660090"/>
            <a:ext cx="4891504" cy="2910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39527" y="6570535"/>
            <a:ext cx="2270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700" dirty="0" smtClean="0">
                <a:solidFill>
                  <a:prstClr val="black"/>
                </a:solidFill>
              </a:rPr>
              <a:t>Source: </a:t>
            </a:r>
            <a:r>
              <a:rPr lang="en-US" altLang="ko-KR" sz="700" dirty="0" smtClean="0">
                <a:solidFill>
                  <a:prstClr val="black"/>
                </a:solidFill>
                <a:hlinkClick r:id="rId4"/>
              </a:rPr>
              <a:t>https</a:t>
            </a:r>
            <a:r>
              <a:rPr lang="en-US" altLang="ko-KR" sz="700" dirty="0">
                <a:solidFill>
                  <a:prstClr val="black"/>
                </a:solidFill>
                <a:hlinkClick r:id="rId4"/>
              </a:rPr>
              <a:t>://</a:t>
            </a:r>
            <a:r>
              <a:rPr lang="en-US" altLang="ko-KR" sz="700" dirty="0" smtClean="0">
                <a:solidFill>
                  <a:prstClr val="black"/>
                </a:solidFill>
                <a:hlinkClick r:id="rId4"/>
              </a:rPr>
              <a:t>arxiv.org/abs/1506.01497</a:t>
            </a:r>
            <a:endParaRPr lang="en-US" altLang="ko-KR" sz="700" dirty="0" smtClean="0">
              <a:solidFill>
                <a:prstClr val="black"/>
              </a:solidFill>
            </a:endParaRPr>
          </a:p>
          <a:p>
            <a:pPr latinLnBrk="0"/>
            <a:r>
              <a:rPr lang="en-US" altLang="ko-KR" sz="700" dirty="0" smtClean="0">
                <a:solidFill>
                  <a:prstClr val="black"/>
                </a:solidFill>
              </a:rPr>
              <a:t>               </a:t>
            </a:r>
            <a:r>
              <a:rPr lang="en-US" altLang="ko-KR" sz="700" dirty="0" smtClean="0">
                <a:solidFill>
                  <a:prstClr val="black"/>
                </a:solidFill>
                <a:hlinkClick r:id="rId5"/>
              </a:rPr>
              <a:t>https</a:t>
            </a:r>
            <a:r>
              <a:rPr lang="en-US" altLang="ko-KR" sz="700" dirty="0">
                <a:solidFill>
                  <a:prstClr val="black"/>
                </a:solidFill>
                <a:hlinkClick r:id="rId5"/>
              </a:rPr>
              <a:t>://</a:t>
            </a:r>
            <a:r>
              <a:rPr lang="en-US" altLang="ko-KR" sz="700" dirty="0" smtClean="0">
                <a:solidFill>
                  <a:prstClr val="black"/>
                </a:solidFill>
                <a:hlinkClick r:id="rId5"/>
              </a:rPr>
              <a:t>arxiv.org/abs/1611.10012</a:t>
            </a:r>
            <a:endParaRPr lang="en-US" altLang="ko-KR" sz="700" dirty="0">
              <a:solidFill>
                <a:prstClr val="black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325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Object detection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622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688360" y="4033800"/>
            <a:ext cx="5953680" cy="261684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5688360" y="914400"/>
            <a:ext cx="5953680" cy="295740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276480" y="1789920"/>
            <a:ext cx="4789440" cy="374796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7469640" y="1158480"/>
            <a:ext cx="2480760" cy="36468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Classification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7"/>
          <p:cNvPicPr/>
          <p:nvPr/>
        </p:nvPicPr>
        <p:blipFill>
          <a:blip r:embed="rId2"/>
          <a:stretch/>
        </p:blipFill>
        <p:spPr>
          <a:xfrm>
            <a:off x="6635160" y="1846080"/>
            <a:ext cx="628920" cy="601560"/>
          </a:xfrm>
          <a:prstGeom prst="rect">
            <a:avLst/>
          </a:prstGeom>
          <a:ln>
            <a:noFill/>
          </a:ln>
        </p:spPr>
      </p:pic>
      <p:sp>
        <p:nvSpPr>
          <p:cNvPr id="193" name="CustomShape 5"/>
          <p:cNvSpPr/>
          <p:nvPr/>
        </p:nvSpPr>
        <p:spPr>
          <a:xfrm>
            <a:off x="7837560" y="2204280"/>
            <a:ext cx="1551240" cy="84492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9"/>
          <p:cNvPicPr/>
          <p:nvPr/>
        </p:nvPicPr>
        <p:blipFill>
          <a:blip r:embed="rId3"/>
          <a:stretch/>
        </p:blipFill>
        <p:spPr>
          <a:xfrm>
            <a:off x="6635520" y="2805840"/>
            <a:ext cx="628920" cy="772560"/>
          </a:xfrm>
          <a:prstGeom prst="rect">
            <a:avLst/>
          </a:prstGeom>
          <a:ln>
            <a:noFill/>
          </a:ln>
        </p:spPr>
      </p:pic>
      <p:sp>
        <p:nvSpPr>
          <p:cNvPr id="195" name="CustomShape 6"/>
          <p:cNvSpPr/>
          <p:nvPr/>
        </p:nvSpPr>
        <p:spPr>
          <a:xfrm>
            <a:off x="7408440" y="2448000"/>
            <a:ext cx="284760" cy="35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7"/>
          <p:cNvSpPr/>
          <p:nvPr/>
        </p:nvSpPr>
        <p:spPr>
          <a:xfrm>
            <a:off x="9532800" y="2448000"/>
            <a:ext cx="284760" cy="35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8"/>
          <p:cNvSpPr/>
          <p:nvPr/>
        </p:nvSpPr>
        <p:spPr>
          <a:xfrm>
            <a:off x="9736560" y="2303640"/>
            <a:ext cx="1364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가위?, 보?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(분류)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7666200" y="4263840"/>
            <a:ext cx="2107440" cy="36468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14"/>
          <p:cNvPicPr/>
          <p:nvPr/>
        </p:nvPicPr>
        <p:blipFill>
          <a:blip r:embed="rId4"/>
          <a:stretch/>
        </p:blipFill>
        <p:spPr>
          <a:xfrm>
            <a:off x="10068480" y="5006160"/>
            <a:ext cx="1456920" cy="1476000"/>
          </a:xfrm>
          <a:prstGeom prst="rect">
            <a:avLst/>
          </a:prstGeom>
          <a:ln>
            <a:noFill/>
          </a:ln>
        </p:spPr>
      </p:pic>
      <p:sp>
        <p:nvSpPr>
          <p:cNvPr id="200" name="CustomShape 10"/>
          <p:cNvSpPr/>
          <p:nvPr/>
        </p:nvSpPr>
        <p:spPr>
          <a:xfrm>
            <a:off x="7944120" y="5372640"/>
            <a:ext cx="1551240" cy="84492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>
            <a:off x="7515000" y="5616360"/>
            <a:ext cx="284760" cy="35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12"/>
          <p:cNvSpPr/>
          <p:nvPr/>
        </p:nvSpPr>
        <p:spPr>
          <a:xfrm>
            <a:off x="9639360" y="5616360"/>
            <a:ext cx="284760" cy="35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3" name="Picture 18"/>
          <p:cNvPicPr/>
          <p:nvPr/>
        </p:nvPicPr>
        <p:blipFill>
          <a:blip r:embed="rId5"/>
          <a:stretch/>
        </p:blipFill>
        <p:spPr>
          <a:xfrm>
            <a:off x="5881320" y="5056920"/>
            <a:ext cx="1456920" cy="1476000"/>
          </a:xfrm>
          <a:prstGeom prst="rect">
            <a:avLst/>
          </a:prstGeom>
          <a:ln>
            <a:noFill/>
          </a:ln>
        </p:spPr>
      </p:pic>
      <p:pic>
        <p:nvPicPr>
          <p:cNvPr id="204" name="Picture 1"/>
          <p:cNvPicPr/>
          <p:nvPr/>
        </p:nvPicPr>
        <p:blipFill>
          <a:blip r:embed="rId6"/>
          <a:stretch/>
        </p:blipFill>
        <p:spPr>
          <a:xfrm>
            <a:off x="358200" y="2913840"/>
            <a:ext cx="4642920" cy="2469960"/>
          </a:xfrm>
          <a:prstGeom prst="rect">
            <a:avLst/>
          </a:prstGeom>
          <a:ln>
            <a:noFill/>
          </a:ln>
        </p:spPr>
      </p:pic>
      <p:sp>
        <p:nvSpPr>
          <p:cNvPr id="205" name="CustomShape 13"/>
          <p:cNvSpPr/>
          <p:nvPr/>
        </p:nvSpPr>
        <p:spPr>
          <a:xfrm>
            <a:off x="-2160" y="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인공지능 딥 러닝 구현 순서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77360" y="1389240"/>
            <a:ext cx="3422880" cy="265140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학습 &amp; 테스트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학습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모델만들기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테스트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최적화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가중치값 생성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 rot="5400000">
            <a:off x="8535600" y="3057840"/>
            <a:ext cx="4524840" cy="1187640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모델,   가중치값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3"/>
          <p:cNvPicPr/>
          <p:nvPr/>
        </p:nvPicPr>
        <p:blipFill>
          <a:blip r:embed="rId3"/>
          <a:stretch/>
        </p:blipFill>
        <p:spPr>
          <a:xfrm>
            <a:off x="4602600" y="786240"/>
            <a:ext cx="5181120" cy="5691240"/>
          </a:xfrm>
          <a:prstGeom prst="rect">
            <a:avLst/>
          </a:prstGeom>
          <a:ln>
            <a:noFill/>
          </a:ln>
        </p:spPr>
      </p:pic>
      <p:pic>
        <p:nvPicPr>
          <p:cNvPr id="180" name="Picture 6"/>
          <p:cNvPicPr/>
          <p:nvPr/>
        </p:nvPicPr>
        <p:blipFill>
          <a:blip r:embed="rId4"/>
          <a:stretch/>
        </p:blipFill>
        <p:spPr>
          <a:xfrm>
            <a:off x="4535280" y="2538720"/>
            <a:ext cx="2974320" cy="68508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9714240" y="3652200"/>
            <a:ext cx="482760" cy="695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6671880" y="4833720"/>
            <a:ext cx="1915200" cy="1605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Picture 7"/>
          <p:cNvPicPr/>
          <p:nvPr/>
        </p:nvPicPr>
        <p:blipFill>
          <a:blip r:embed="rId5"/>
          <a:stretch/>
        </p:blipFill>
        <p:spPr>
          <a:xfrm>
            <a:off x="564120" y="5476320"/>
            <a:ext cx="2346480" cy="1212480"/>
          </a:xfrm>
          <a:prstGeom prst="rect">
            <a:avLst/>
          </a:prstGeom>
          <a:ln>
            <a:noFill/>
          </a:ln>
        </p:spPr>
      </p:pic>
      <p:pic>
        <p:nvPicPr>
          <p:cNvPr id="184" name="Picture 11"/>
          <p:cNvPicPr/>
          <p:nvPr/>
        </p:nvPicPr>
        <p:blipFill>
          <a:blip r:embed="rId6"/>
          <a:stretch/>
        </p:blipFill>
        <p:spPr>
          <a:xfrm>
            <a:off x="6289200" y="5476320"/>
            <a:ext cx="3238200" cy="1334160"/>
          </a:xfrm>
          <a:prstGeom prst="rect">
            <a:avLst/>
          </a:prstGeom>
          <a:ln>
            <a:noFill/>
          </a:ln>
        </p:spPr>
      </p:pic>
      <p:pic>
        <p:nvPicPr>
          <p:cNvPr id="185" name="Picture 12"/>
          <p:cNvPicPr/>
          <p:nvPr/>
        </p:nvPicPr>
        <p:blipFill>
          <a:blip r:embed="rId7"/>
          <a:stretch/>
        </p:blipFill>
        <p:spPr>
          <a:xfrm>
            <a:off x="3075840" y="5367600"/>
            <a:ext cx="3042000" cy="142992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>
            <a:off x="6032520" y="4725720"/>
            <a:ext cx="3430080" cy="9126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Convolution, Pooling,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Softmax,  fully-connected NN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-2160" y="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인공지능 딥 러닝 구현 순서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5"/>
          <p:cNvPicPr/>
          <p:nvPr/>
        </p:nvPicPr>
        <p:blipFill>
          <a:blip r:embed="rId2"/>
          <a:stretch/>
        </p:blipFill>
        <p:spPr>
          <a:xfrm>
            <a:off x="0" y="5103360"/>
            <a:ext cx="12191760" cy="17787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4339080" y="851040"/>
            <a:ext cx="1501920" cy="741960"/>
          </a:xfrm>
          <a:prstGeom prst="ellipse">
            <a:avLst/>
          </a:prstGeom>
          <a:solidFill>
            <a:srgbClr val="70AD47"/>
          </a:solidFill>
          <a:ln w="12600">
            <a:solidFill>
              <a:srgbClr val="527F3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558680" y="2366280"/>
            <a:ext cx="2457720" cy="100908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 (Inference)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4339080" y="1215360"/>
            <a:ext cx="1501920" cy="741960"/>
          </a:xfrm>
          <a:prstGeom prst="ellipse">
            <a:avLst/>
          </a:prstGeom>
          <a:solidFill>
            <a:srgbClr val="70AD47"/>
          </a:solidFill>
          <a:ln w="12600">
            <a:solidFill>
              <a:srgbClr val="527F3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Network 모델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5694120" y="1175400"/>
            <a:ext cx="1501920" cy="74196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가중치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2748960" y="2685600"/>
            <a:ext cx="1284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사용자 입력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4122720" y="2781360"/>
            <a:ext cx="307800" cy="177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5030640" y="2008080"/>
            <a:ext cx="192600" cy="326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8"/>
          <p:cNvSpPr/>
          <p:nvPr/>
        </p:nvSpPr>
        <p:spPr>
          <a:xfrm>
            <a:off x="6348960" y="1978560"/>
            <a:ext cx="192600" cy="326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9"/>
          <p:cNvSpPr/>
          <p:nvPr/>
        </p:nvSpPr>
        <p:spPr>
          <a:xfrm>
            <a:off x="7156440" y="2829600"/>
            <a:ext cx="533880" cy="225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0"/>
          <p:cNvSpPr/>
          <p:nvPr/>
        </p:nvSpPr>
        <p:spPr>
          <a:xfrm>
            <a:off x="7912080" y="2757600"/>
            <a:ext cx="601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결과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11"/>
          <p:cNvSpPr/>
          <p:nvPr/>
        </p:nvSpPr>
        <p:spPr>
          <a:xfrm>
            <a:off x="510840" y="5229000"/>
            <a:ext cx="11452320" cy="10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Open </a:t>
            </a: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V</a:t>
            </a: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isual</a:t>
            </a: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lang="en-US" sz="6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I</a:t>
            </a: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nference and </a:t>
            </a:r>
            <a:r>
              <a:rPr lang="en-US" sz="6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N</a:t>
            </a: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eural Network </a:t>
            </a:r>
            <a:r>
              <a:rPr lang="en-US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</a:t>
            </a: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ptimization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2"/>
          <p:cNvSpPr/>
          <p:nvPr/>
        </p:nvSpPr>
        <p:spPr>
          <a:xfrm rot="10800000">
            <a:off x="6081120" y="4326840"/>
            <a:ext cx="586800" cy="6825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13"/>
          <p:cNvSpPr/>
          <p:nvPr/>
        </p:nvSpPr>
        <p:spPr>
          <a:xfrm>
            <a:off x="1888200" y="1257120"/>
            <a:ext cx="1694880" cy="1026360"/>
          </a:xfrm>
          <a:prstGeom prst="cloudCallout">
            <a:avLst>
              <a:gd name="adj1" fmla="val 34324"/>
              <a:gd name="adj2" fmla="val 75604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OpenCV 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14"/>
          <p:cNvSpPr/>
          <p:nvPr/>
        </p:nvSpPr>
        <p:spPr>
          <a:xfrm>
            <a:off x="8396280" y="1257120"/>
            <a:ext cx="1694880" cy="1026360"/>
          </a:xfrm>
          <a:prstGeom prst="cloudCallout">
            <a:avLst>
              <a:gd name="adj1" fmla="val -64241"/>
              <a:gd name="adj2" fmla="val 80552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OpenCV 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15"/>
          <p:cNvSpPr/>
          <p:nvPr/>
        </p:nvSpPr>
        <p:spPr>
          <a:xfrm>
            <a:off x="8020800" y="3606480"/>
            <a:ext cx="2324520" cy="1026360"/>
          </a:xfrm>
          <a:prstGeom prst="cloudCallout">
            <a:avLst>
              <a:gd name="adj1" fmla="val -90271"/>
              <a:gd name="adj2" fmla="val -62393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Caffe 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Tensorflow?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6"/>
          <p:cNvSpPr/>
          <p:nvPr/>
        </p:nvSpPr>
        <p:spPr>
          <a:xfrm>
            <a:off x="2377800" y="6176880"/>
            <a:ext cx="71791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영상을 추론하고 신경망을 최적화 하는 도구 모음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17"/>
          <p:cNvSpPr/>
          <p:nvPr/>
        </p:nvSpPr>
        <p:spPr>
          <a:xfrm>
            <a:off x="3590640" y="4531320"/>
            <a:ext cx="46098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OpenVINO™ Toolkit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61430" y="1148760"/>
            <a:ext cx="11022420" cy="2662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Shape 1"/>
          <p:cNvSpPr txBox="1"/>
          <p:nvPr/>
        </p:nvSpPr>
        <p:spPr>
          <a:xfrm>
            <a:off x="133920" y="139680"/>
            <a:ext cx="10314720" cy="1024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OpenVINO™ Toolkit 의 구성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3993530" y="1754280"/>
            <a:ext cx="2235240" cy="1572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60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Intel </a:t>
            </a:r>
            <a:endParaRPr lang="en-US" sz="2400" b="0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 err="1" smtClean="0">
                <a:uFill>
                  <a:solidFill>
                    <a:srgbClr val="FFFFFF"/>
                  </a:solidFill>
                </a:uFill>
                <a:latin typeface="Calibri"/>
              </a:rPr>
              <a:t>OpenCV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9152640" y="1754280"/>
            <a:ext cx="2162880" cy="14227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480">
            <a:solidFill>
              <a:srgbClr val="A5A5A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 </a:t>
            </a: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6607800" y="1619640"/>
            <a:ext cx="2303640" cy="1706760"/>
          </a:xfrm>
          <a:prstGeom prst="ellipse">
            <a:avLst/>
          </a:prstGeom>
          <a:solidFill>
            <a:schemeClr val="bg1">
              <a:lumMod val="75000"/>
            </a:schemeClr>
          </a:solidFill>
          <a:ln w="6480">
            <a:solidFill>
              <a:srgbClr val="A5A5A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 </a:t>
            </a: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Media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1100020" y="1691640"/>
            <a:ext cx="2554920" cy="163476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</a:t>
            </a:r>
            <a:endParaRPr lang="en-US" sz="2400" b="0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</a:t>
            </a: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Tool 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905760" y="3975480"/>
            <a:ext cx="1051560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Engine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연산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장치들을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사용하여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추론을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수행한다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Library형태로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제공된다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Optimizer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현재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일반적으로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사용되고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있는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Deep Learning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Framework의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결과물을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Inference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Engine이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인식할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수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있는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포맷으로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전환한다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전환하는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과정에서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Network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모델의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최적화를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수행하여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Inference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Engine으로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더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나은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Performance를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낼 수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있도록한다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07680" y="630360"/>
            <a:ext cx="10846800" cy="577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6600" b="1" strike="noStrike" spc="-1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Inference </a:t>
            </a:r>
            <a:r>
              <a:rPr lang="en-US" sz="6600" b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and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600" b="1" strike="noStrike" spc="-1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         OpenVINO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594960" y="5054760"/>
            <a:ext cx="503748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2019. Jul.</a:t>
            </a:r>
          </a:p>
          <a:p>
            <a:pPr algn="ctr">
              <a:lnSpc>
                <a:spcPct val="100000"/>
              </a:lnSpc>
            </a:pPr>
            <a:r>
              <a:rPr lang="en-U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ntel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Korea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이인구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352440" y="294840"/>
            <a:ext cx="10972440" cy="115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3C71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OpenVINO 설치하기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712440" y="1068840"/>
            <a:ext cx="10430280" cy="484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  <a:hlinkClick r:id="rId3"/>
              </a:rPr>
              <a:t>https://software.intel.com/en-us/articles/OpenVINO-Install-Linux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Run the script to automatically download and install required external software dependencies.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These software dependencies are required for Intel-optimized OpenCV 3.4, the Deep Learning Inference Engine, and the Deep Learning Model Optimizer tools. Install these prior to installing the OpenVINO™ toolkit.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	</a:t>
            </a:r>
            <a:r>
              <a:rPr lang="en-US" sz="24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./install_cv_sdk_dependencies.sh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The dependencies are installed. Continue to the next section to install the OpenVINO™ core components.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등장의 배경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10480" y="1303920"/>
            <a:ext cx="11174400" cy="5054040"/>
          </a:xfrm>
          <a:prstGeom prst="rect">
            <a:avLst/>
          </a:prstGeom>
          <a:solidFill>
            <a:srgbClr val="5B9BD5"/>
          </a:soli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인텔이 제공하는 다양한 연산 장치들을 딥 러닝에 사용할 수 있게합니다.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FPGA (Field programmable gate array)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Movidius (VPU, a low power system on chip)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이를 위한 사용자 인터페이스를 제공합니다.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하나의 인터페이스로 다수의 연산 장치를 효율적으로 사용할 수 있게 합니다.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최적의 성능을 제공합니다.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각 연산 장치에 최적화된 plug-in을 제공합니다.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mklDNN, clDNN, DLNA,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IA (인텔 Architecture)에 최적화된 OpenCV, OpenCL, MediaSDK 같은 기타 Tool (SDK)과도 연동할 수 있게 합니다.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"/>
          <p:cNvPicPr/>
          <p:nvPr/>
        </p:nvPicPr>
        <p:blipFill>
          <a:blip r:embed="rId2"/>
          <a:stretch/>
        </p:blipFill>
        <p:spPr>
          <a:xfrm>
            <a:off x="842400" y="1548000"/>
            <a:ext cx="2125800" cy="207396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776520" y="988200"/>
            <a:ext cx="1794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0" y="2052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인텔의 연산 장치들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Picture 10"/>
          <p:cNvPicPr/>
          <p:nvPr/>
        </p:nvPicPr>
        <p:blipFill>
          <a:blip r:embed="rId3"/>
          <a:stretch/>
        </p:blipFill>
        <p:spPr>
          <a:xfrm>
            <a:off x="3264120" y="1548000"/>
            <a:ext cx="2064960" cy="2064960"/>
          </a:xfrm>
          <a:prstGeom prst="rect">
            <a:avLst/>
          </a:prstGeom>
          <a:ln>
            <a:noFill/>
          </a:ln>
        </p:spPr>
      </p:pic>
      <p:pic>
        <p:nvPicPr>
          <p:cNvPr id="239" name="Picture 1"/>
          <p:cNvPicPr/>
          <p:nvPr/>
        </p:nvPicPr>
        <p:blipFill>
          <a:blip r:embed="rId4"/>
          <a:stretch/>
        </p:blipFill>
        <p:spPr>
          <a:xfrm>
            <a:off x="7326720" y="1414800"/>
            <a:ext cx="3541320" cy="219816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7034400" y="1414800"/>
            <a:ext cx="28641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Movidius (VPU)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Picture 2"/>
          <p:cNvPicPr/>
          <p:nvPr/>
        </p:nvPicPr>
        <p:blipFill>
          <a:blip r:embed="rId5"/>
          <a:stretch/>
        </p:blipFill>
        <p:spPr>
          <a:xfrm>
            <a:off x="641160" y="4520520"/>
            <a:ext cx="4687920" cy="1274400"/>
          </a:xfrm>
          <a:prstGeom prst="rect">
            <a:avLst/>
          </a:prstGeom>
          <a:ln>
            <a:noFill/>
          </a:ln>
        </p:spPr>
      </p:pic>
      <p:pic>
        <p:nvPicPr>
          <p:cNvPr id="242" name="Picture 14"/>
          <p:cNvPicPr/>
          <p:nvPr/>
        </p:nvPicPr>
        <p:blipFill>
          <a:blip r:embed="rId6"/>
          <a:stretch/>
        </p:blipFill>
        <p:spPr>
          <a:xfrm>
            <a:off x="6353280" y="3971160"/>
            <a:ext cx="1946520" cy="1946520"/>
          </a:xfrm>
          <a:prstGeom prst="rect">
            <a:avLst/>
          </a:prstGeom>
          <a:ln>
            <a:noFill/>
          </a:ln>
        </p:spPr>
      </p:pic>
      <p:pic>
        <p:nvPicPr>
          <p:cNvPr id="243" name="Picture 15"/>
          <p:cNvPicPr/>
          <p:nvPr/>
        </p:nvPicPr>
        <p:blipFill>
          <a:blip r:embed="rId7"/>
          <a:srcRect b="-1189"/>
          <a:stretch/>
        </p:blipFill>
        <p:spPr>
          <a:xfrm>
            <a:off x="9323640" y="3944160"/>
            <a:ext cx="1989720" cy="1956600"/>
          </a:xfrm>
          <a:prstGeom prst="rect">
            <a:avLst/>
          </a:prstGeom>
          <a:ln>
            <a:noFill/>
          </a:ln>
        </p:spPr>
      </p:pic>
      <p:sp>
        <p:nvSpPr>
          <p:cNvPr id="244" name="CustomShape 4"/>
          <p:cNvSpPr/>
          <p:nvPr/>
        </p:nvSpPr>
        <p:spPr>
          <a:xfrm>
            <a:off x="1008000" y="5918040"/>
            <a:ext cx="1794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FPGA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5965920" y="6044760"/>
            <a:ext cx="2721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Neuromorphic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8460360" y="6025680"/>
            <a:ext cx="38401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Quantum Computing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6"/>
          <p:cNvPicPr/>
          <p:nvPr/>
        </p:nvPicPr>
        <p:blipFill>
          <a:blip r:embed="rId3"/>
          <a:srcRect t="28967" b="27858"/>
          <a:stretch/>
        </p:blipFill>
        <p:spPr>
          <a:xfrm>
            <a:off x="156240" y="3524760"/>
            <a:ext cx="11964600" cy="325368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2517120" y="1676880"/>
            <a:ext cx="1156680" cy="596160"/>
          </a:xfrm>
          <a:prstGeom prst="rect">
            <a:avLst/>
          </a:prstGeom>
          <a:solidFill>
            <a:srgbClr val="FFC000"/>
          </a:solidFill>
          <a:ln w="12600">
            <a:solidFill>
              <a:srgbClr val="0D0D0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4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Decode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4060080" y="1676880"/>
            <a:ext cx="1156680" cy="596160"/>
          </a:xfrm>
          <a:prstGeom prst="rect">
            <a:avLst/>
          </a:prstGeom>
          <a:solidFill>
            <a:srgbClr val="FFC000"/>
          </a:solidFill>
          <a:ln w="12600">
            <a:solidFill>
              <a:srgbClr val="0D0D0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4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Pre-</a:t>
            </a:r>
          </a:p>
          <a:p>
            <a:pPr algn="ctr">
              <a:lnSpc>
                <a:spcPct val="100000"/>
              </a:lnSpc>
            </a:pPr>
            <a:r>
              <a:rPr lang="en-US" sz="134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processing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5602680" y="1676880"/>
            <a:ext cx="1156680" cy="596160"/>
          </a:xfrm>
          <a:prstGeom prst="rect">
            <a:avLst/>
          </a:prstGeom>
          <a:solidFill>
            <a:srgbClr val="FFC000"/>
          </a:solidFill>
          <a:ln w="12600">
            <a:solidFill>
              <a:srgbClr val="0D0D0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4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Inference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7145640" y="1676880"/>
            <a:ext cx="1156680" cy="596160"/>
          </a:xfrm>
          <a:prstGeom prst="rect">
            <a:avLst/>
          </a:prstGeom>
          <a:solidFill>
            <a:srgbClr val="FFC000"/>
          </a:solidFill>
          <a:ln w="12600">
            <a:solidFill>
              <a:srgbClr val="0D0D0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4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Post-</a:t>
            </a:r>
          </a:p>
          <a:p>
            <a:pPr algn="ctr">
              <a:lnSpc>
                <a:spcPct val="100000"/>
              </a:lnSpc>
            </a:pPr>
            <a:r>
              <a:rPr lang="en-US" sz="134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Processing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8688600" y="1676880"/>
            <a:ext cx="1156680" cy="596160"/>
          </a:xfrm>
          <a:prstGeom prst="rect">
            <a:avLst/>
          </a:prstGeom>
          <a:solidFill>
            <a:srgbClr val="FFC000"/>
          </a:solidFill>
          <a:ln w="12600">
            <a:solidFill>
              <a:srgbClr val="0D0D0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4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Encode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1748160" y="1971000"/>
            <a:ext cx="794880" cy="3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D0D0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7"/>
          <p:cNvSpPr/>
          <p:nvPr/>
        </p:nvSpPr>
        <p:spPr>
          <a:xfrm>
            <a:off x="3673800" y="1974960"/>
            <a:ext cx="397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D0D0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8"/>
          <p:cNvSpPr/>
          <p:nvPr/>
        </p:nvSpPr>
        <p:spPr>
          <a:xfrm>
            <a:off x="5220360" y="1976400"/>
            <a:ext cx="397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D0D0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6759720" y="1978200"/>
            <a:ext cx="397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D0D0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8302680" y="1971000"/>
            <a:ext cx="397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D0D0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11"/>
          <p:cNvSpPr/>
          <p:nvPr/>
        </p:nvSpPr>
        <p:spPr>
          <a:xfrm>
            <a:off x="9739800" y="1971360"/>
            <a:ext cx="794880" cy="3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D0D0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2"/>
          <p:cNvSpPr/>
          <p:nvPr/>
        </p:nvSpPr>
        <p:spPr>
          <a:xfrm>
            <a:off x="2240640" y="3016440"/>
            <a:ext cx="8785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Intel Clear"/>
                <a:hlinkClick r:id="rId4"/>
              </a:rPr>
              <a:t>Demo: Auto Recognition Demo Using Deep Learning Deployment Toolkit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13"/>
          <p:cNvSpPr/>
          <p:nvPr/>
        </p:nvSpPr>
        <p:spPr>
          <a:xfrm>
            <a:off x="4001400" y="2391480"/>
            <a:ext cx="12740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OpenCV (CPU)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14"/>
          <p:cNvSpPr/>
          <p:nvPr/>
        </p:nvSpPr>
        <p:spPr>
          <a:xfrm>
            <a:off x="7124760" y="2404080"/>
            <a:ext cx="12740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OpenCV (CPU)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15"/>
          <p:cNvSpPr/>
          <p:nvPr/>
        </p:nvSpPr>
        <p:spPr>
          <a:xfrm>
            <a:off x="2458440" y="2384280"/>
            <a:ext cx="12740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OpenCV (CPU)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6"/>
          <p:cNvSpPr/>
          <p:nvPr/>
        </p:nvSpPr>
        <p:spPr>
          <a:xfrm>
            <a:off x="-2160" y="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인공지능 딥 러닝 구현 순서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32360" y="720720"/>
            <a:ext cx="1432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 순서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637920" y="1161360"/>
            <a:ext cx="11057256" cy="5558040"/>
          </a:xfrm>
          <a:prstGeom prst="rect">
            <a:avLst/>
          </a:prstGeom>
          <a:solidFill>
            <a:srgbClr val="5B9BD5"/>
          </a:soli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800280" lvl="1" indent="-342720">
              <a:lnSpc>
                <a:spcPct val="10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학습을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통해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만들어진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모델을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가져오기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가중치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file, *.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prototxt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*.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caffemodel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560" lvl="1">
              <a:lnSpc>
                <a:spcPct val="100000"/>
              </a:lnSpc>
              <a:buClr>
                <a:srgbClr val="FFFFFF"/>
              </a:buClr>
            </a:pPr>
            <a:r>
              <a:rPr lang="en-US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 </a:t>
            </a:r>
            <a:r>
              <a:rPr lang="en-US" sz="24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lang="en-US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Python을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이용해서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모델을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컨버젼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-- *.bin, *.xml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457200">
              <a:lnSpc>
                <a:spcPct val="100000"/>
              </a:lnSpc>
              <a:buClr>
                <a:srgbClr val="FFFFFF"/>
              </a:buClr>
              <a:buAutoNum type="arabicPeriod" startAt="3"/>
            </a:pPr>
            <a:r>
              <a:rPr lang="en-US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</a:t>
            </a:r>
            <a:r>
              <a:rPr lang="ko-KR" altLang="en-US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위한 코딩</a:t>
            </a:r>
            <a:endParaRPr lang="en-US" altLang="ko-KR" sz="24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560" lvl="1">
              <a:lnSpc>
                <a:spcPct val="100000"/>
              </a:lnSpc>
              <a:buClr>
                <a:srgbClr val="FFFFFF"/>
              </a:buClr>
            </a:pP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lang="en-US" sz="2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</a:t>
            </a:r>
            <a:r>
              <a:rPr lang="ko-KR" altLang="en-US" sz="2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입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력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데이터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위치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확인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이미지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동영상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카메라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560" lvl="1">
              <a:lnSpc>
                <a:spcPct val="100000"/>
              </a:lnSpc>
              <a:buClr>
                <a:srgbClr val="FFFFFF"/>
              </a:buClr>
            </a:pP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-. </a:t>
            </a:r>
            <a:r>
              <a:rPr lang="en-US" sz="2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사용할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HW 을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선택하기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CPU, GPU,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Movidius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560" lvl="1">
              <a:lnSpc>
                <a:spcPct val="100000"/>
              </a:lnSpc>
              <a:buClr>
                <a:srgbClr val="FFFFFF"/>
              </a:buClr>
            </a:pP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-. </a:t>
            </a:r>
            <a:r>
              <a:rPr lang="en-US" sz="2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입력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데이터를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가공하기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Decode, Re-size,  Color conversion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560" lvl="1">
              <a:lnSpc>
                <a:spcPct val="100000"/>
              </a:lnSpc>
              <a:buClr>
                <a:srgbClr val="FFFFFF"/>
              </a:buClr>
            </a:pP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-. </a:t>
            </a:r>
            <a:r>
              <a:rPr lang="en-US" sz="2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인퍼런스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 </a:t>
            </a:r>
            <a:r>
              <a:rPr lang="en-US" sz="2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classification, Object 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Detection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560" lvl="1">
              <a:lnSpc>
                <a:spcPct val="100000"/>
              </a:lnSpc>
              <a:buClr>
                <a:srgbClr val="FFFFFF"/>
              </a:buClr>
            </a:pP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-. </a:t>
            </a:r>
            <a:r>
              <a:rPr lang="en-US" sz="2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데이터</a:t>
            </a:r>
            <a:r>
              <a:rPr lang="en-US" sz="2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출력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-  Boxing, Encoding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560" lvl="1">
              <a:lnSpc>
                <a:spcPct val="100000"/>
              </a:lnSpc>
              <a:buClr>
                <a:srgbClr val="FFFFFF"/>
              </a:buClr>
            </a:pPr>
            <a:r>
              <a:rPr lang="en-US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  </a:t>
            </a:r>
            <a:r>
              <a:rPr lang="en-US" sz="24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실행</a:t>
            </a:r>
            <a:r>
              <a:rPr lang="en-US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–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결과물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912240" y="2420785"/>
            <a:ext cx="10426320" cy="3147912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C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9911912" y="5034697"/>
            <a:ext cx="15094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코딩하기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-2160" y="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인공지능 딥 러닝 추론 구현 순서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3"/>
          <p:cNvPicPr/>
          <p:nvPr/>
        </p:nvPicPr>
        <p:blipFill>
          <a:blip r:embed="rId3"/>
          <a:stretch/>
        </p:blipFill>
        <p:spPr>
          <a:xfrm>
            <a:off x="2163600" y="2014200"/>
            <a:ext cx="6857640" cy="2190240"/>
          </a:xfrm>
          <a:prstGeom prst="rect">
            <a:avLst/>
          </a:prstGeom>
          <a:ln>
            <a:noFill/>
          </a:ln>
        </p:spPr>
      </p:pic>
      <p:sp>
        <p:nvSpPr>
          <p:cNvPr id="270" name="CustomShape 1"/>
          <p:cNvSpPr/>
          <p:nvPr/>
        </p:nvSpPr>
        <p:spPr>
          <a:xfrm>
            <a:off x="3087360" y="4371120"/>
            <a:ext cx="1526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.caffemodel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.prototxt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 rot="10800000">
            <a:off x="5778720" y="4896000"/>
            <a:ext cx="372240" cy="524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3"/>
          <p:cNvSpPr/>
          <p:nvPr/>
        </p:nvSpPr>
        <p:spPr>
          <a:xfrm>
            <a:off x="6179400" y="2768040"/>
            <a:ext cx="1416240" cy="1523520"/>
          </a:xfrm>
          <a:prstGeom prst="ellipse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4"/>
          <p:cNvSpPr/>
          <p:nvPr/>
        </p:nvSpPr>
        <p:spPr>
          <a:xfrm>
            <a:off x="987120" y="1400760"/>
            <a:ext cx="10384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Engine</a:t>
            </a:r>
            <a:r>
              <a:rPr lang="en-US" sz="20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 원하는 포맷으로 Network 모델과 가중치 정보를 전환합니다.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851040" y="5519880"/>
            <a:ext cx="1048968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Framework으로 어떤 것을 선택하여 작업하더라도 OpenVINO를 사용하여 Inference 작업을 하기 위해서는 Inference Engine이 원하는 Format으로 바꿔줘야 합니다.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5870160" y="4325040"/>
            <a:ext cx="3508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ntermediate </a:t>
            </a:r>
            <a:r>
              <a:rPr lang="en-US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7"/>
          <p:cNvSpPr/>
          <p:nvPr/>
        </p:nvSpPr>
        <p:spPr>
          <a:xfrm>
            <a:off x="360" y="617040"/>
            <a:ext cx="31086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1.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Conversion하기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8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121040" y="2630160"/>
            <a:ext cx="1501920" cy="741960"/>
          </a:xfrm>
          <a:prstGeom prst="ellipse">
            <a:avLst/>
          </a:prstGeom>
          <a:solidFill>
            <a:srgbClr val="70AD47"/>
          </a:solidFill>
          <a:ln w="12600">
            <a:solidFill>
              <a:srgbClr val="527F3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341000" y="4232520"/>
            <a:ext cx="2457720" cy="1009080"/>
          </a:xfrm>
          <a:prstGeom prst="rect">
            <a:avLst/>
          </a:prstGeom>
          <a:gradFill>
            <a:gsLst>
              <a:gs pos="0">
                <a:srgbClr val="71A6DA"/>
              </a:gs>
              <a:gs pos="100000">
                <a:srgbClr val="549ADA"/>
              </a:gs>
            </a:gsLst>
            <a:lin ang="5400000"/>
          </a:gradFill>
          <a:ln>
            <a:noFill/>
          </a:ln>
          <a:effectLst>
            <a:outerShdw dist="19080" dir="540000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Tool Kit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121040" y="3081600"/>
            <a:ext cx="1501920" cy="741960"/>
          </a:xfrm>
          <a:prstGeom prst="ellipse">
            <a:avLst/>
          </a:prstGeom>
          <a:solidFill>
            <a:srgbClr val="70AD47"/>
          </a:solidFill>
          <a:ln w="12600">
            <a:solidFill>
              <a:srgbClr val="527F3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Network 모델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2476440" y="3041280"/>
            <a:ext cx="1501920" cy="74196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가중치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1812960" y="3874320"/>
            <a:ext cx="192600" cy="326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6"/>
          <p:cNvSpPr/>
          <p:nvPr/>
        </p:nvSpPr>
        <p:spPr>
          <a:xfrm>
            <a:off x="3130920" y="3844800"/>
            <a:ext cx="192600" cy="326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7"/>
          <p:cNvSpPr/>
          <p:nvPr/>
        </p:nvSpPr>
        <p:spPr>
          <a:xfrm>
            <a:off x="10150560" y="5434560"/>
            <a:ext cx="1074600" cy="527400"/>
          </a:xfrm>
          <a:prstGeom prst="ellipse">
            <a:avLst/>
          </a:prstGeom>
          <a:solidFill>
            <a:srgbClr val="70AD47"/>
          </a:solidFill>
          <a:ln w="12600">
            <a:solidFill>
              <a:srgbClr val="527F3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8"/>
          <p:cNvSpPr/>
          <p:nvPr/>
        </p:nvSpPr>
        <p:spPr>
          <a:xfrm>
            <a:off x="6743880" y="5350320"/>
            <a:ext cx="2816640" cy="713520"/>
          </a:xfrm>
          <a:prstGeom prst="rect">
            <a:avLst/>
          </a:prstGeom>
          <a:gradFill>
            <a:gsLst>
              <a:gs pos="0">
                <a:srgbClr val="71A6DA"/>
              </a:gs>
              <a:gs pos="100000">
                <a:srgbClr val="549ADA"/>
              </a:gs>
            </a:gsLst>
            <a:lin ang="5400000"/>
          </a:gradFill>
          <a:ln>
            <a:noFill/>
          </a:ln>
          <a:effectLst>
            <a:outerShdw dist="19080" dir="540000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Engine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9"/>
          <p:cNvSpPr/>
          <p:nvPr/>
        </p:nvSpPr>
        <p:spPr>
          <a:xfrm>
            <a:off x="6842880" y="2179800"/>
            <a:ext cx="1204560" cy="553680"/>
          </a:xfrm>
          <a:prstGeom prst="ellipse">
            <a:avLst/>
          </a:prstGeom>
          <a:solidFill>
            <a:srgbClr val="70AD47"/>
          </a:solidFill>
          <a:ln w="12600">
            <a:solidFill>
              <a:srgbClr val="527F3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Network 모델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10"/>
          <p:cNvSpPr/>
          <p:nvPr/>
        </p:nvSpPr>
        <p:spPr>
          <a:xfrm>
            <a:off x="8328600" y="2175840"/>
            <a:ext cx="1052280" cy="56124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가중치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11"/>
          <p:cNvSpPr/>
          <p:nvPr/>
        </p:nvSpPr>
        <p:spPr>
          <a:xfrm>
            <a:off x="6742440" y="3152520"/>
            <a:ext cx="2818080" cy="806040"/>
          </a:xfrm>
          <a:prstGeom prst="rect">
            <a:avLst/>
          </a:prstGeom>
          <a:gradFill>
            <a:gsLst>
              <a:gs pos="0">
                <a:srgbClr val="71A6DA"/>
              </a:gs>
              <a:gs pos="100000">
                <a:srgbClr val="549ADA"/>
              </a:gs>
            </a:gsLst>
            <a:lin ang="5400000"/>
          </a:gradFill>
          <a:ln>
            <a:noFill/>
          </a:ln>
          <a:effectLst>
            <a:outerShdw dist="19080" dir="540000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Optimizer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12"/>
          <p:cNvSpPr/>
          <p:nvPr/>
        </p:nvSpPr>
        <p:spPr>
          <a:xfrm>
            <a:off x="6777720" y="4394160"/>
            <a:ext cx="1374480" cy="525240"/>
          </a:xfrm>
          <a:prstGeom prst="ellipse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Network 모델(.xml)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13"/>
          <p:cNvSpPr/>
          <p:nvPr/>
        </p:nvSpPr>
        <p:spPr>
          <a:xfrm>
            <a:off x="8253000" y="4378320"/>
            <a:ext cx="1203120" cy="534960"/>
          </a:xfrm>
          <a:prstGeom prst="ellipse">
            <a:avLst/>
          </a:prstGeom>
          <a:gradFill>
            <a:gsLst>
              <a:gs pos="0">
                <a:srgbClr val="000000"/>
              </a:gs>
              <a:gs pos="100000">
                <a:srgbClr val="4B4B4B"/>
              </a:gs>
            </a:gsLst>
            <a:lin ang="16200000"/>
          </a:gradFill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가중치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(.bin)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14"/>
          <p:cNvSpPr/>
          <p:nvPr/>
        </p:nvSpPr>
        <p:spPr>
          <a:xfrm rot="10800000">
            <a:off x="9973800" y="5787720"/>
            <a:ext cx="307800" cy="177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15"/>
          <p:cNvSpPr/>
          <p:nvPr/>
        </p:nvSpPr>
        <p:spPr>
          <a:xfrm>
            <a:off x="7396560" y="5001120"/>
            <a:ext cx="192600" cy="326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16"/>
          <p:cNvSpPr/>
          <p:nvPr/>
        </p:nvSpPr>
        <p:spPr>
          <a:xfrm>
            <a:off x="8756280" y="5001120"/>
            <a:ext cx="196920" cy="321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17"/>
          <p:cNvSpPr/>
          <p:nvPr/>
        </p:nvSpPr>
        <p:spPr>
          <a:xfrm>
            <a:off x="9747720" y="4472280"/>
            <a:ext cx="944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 files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18"/>
          <p:cNvSpPr/>
          <p:nvPr/>
        </p:nvSpPr>
        <p:spPr>
          <a:xfrm>
            <a:off x="7396560" y="4012560"/>
            <a:ext cx="192600" cy="326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19"/>
          <p:cNvSpPr/>
          <p:nvPr/>
        </p:nvSpPr>
        <p:spPr>
          <a:xfrm>
            <a:off x="8756280" y="4012560"/>
            <a:ext cx="196920" cy="321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20"/>
          <p:cNvSpPr/>
          <p:nvPr/>
        </p:nvSpPr>
        <p:spPr>
          <a:xfrm>
            <a:off x="7396560" y="2798640"/>
            <a:ext cx="192600" cy="326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21"/>
          <p:cNvSpPr/>
          <p:nvPr/>
        </p:nvSpPr>
        <p:spPr>
          <a:xfrm>
            <a:off x="8756280" y="2798640"/>
            <a:ext cx="196920" cy="321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22"/>
          <p:cNvSpPr/>
          <p:nvPr/>
        </p:nvSpPr>
        <p:spPr>
          <a:xfrm flipV="1">
            <a:off x="3898080" y="3198240"/>
            <a:ext cx="2673720" cy="1002240"/>
          </a:xfrm>
          <a:prstGeom prst="line">
            <a:avLst/>
          </a:prstGeom>
          <a:ln w="3816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23"/>
          <p:cNvSpPr/>
          <p:nvPr/>
        </p:nvSpPr>
        <p:spPr>
          <a:xfrm>
            <a:off x="3898080" y="5241600"/>
            <a:ext cx="2668680" cy="778320"/>
          </a:xfrm>
          <a:prstGeom prst="line">
            <a:avLst/>
          </a:prstGeom>
          <a:ln w="3816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24"/>
          <p:cNvSpPr/>
          <p:nvPr/>
        </p:nvSpPr>
        <p:spPr>
          <a:xfrm>
            <a:off x="6035040" y="1987560"/>
            <a:ext cx="4749480" cy="30132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25"/>
          <p:cNvSpPr/>
          <p:nvPr/>
        </p:nvSpPr>
        <p:spPr>
          <a:xfrm>
            <a:off x="6017040" y="1960920"/>
            <a:ext cx="1011600" cy="3646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Off-line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6"/>
          <p:cNvSpPr/>
          <p:nvPr/>
        </p:nvSpPr>
        <p:spPr>
          <a:xfrm>
            <a:off x="5666760" y="4334040"/>
            <a:ext cx="5731560" cy="2206080"/>
          </a:xfrm>
          <a:prstGeom prst="rect">
            <a:avLst/>
          </a:prstGeom>
          <a:noFill/>
          <a:ln w="190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27"/>
          <p:cNvSpPr/>
          <p:nvPr/>
        </p:nvSpPr>
        <p:spPr>
          <a:xfrm>
            <a:off x="5693400" y="6168240"/>
            <a:ext cx="1216080" cy="3646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Run-time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8"/>
          <p:cNvSpPr/>
          <p:nvPr/>
        </p:nvSpPr>
        <p:spPr>
          <a:xfrm>
            <a:off x="1647360" y="1991160"/>
            <a:ext cx="1845000" cy="63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Original Concept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9"/>
          <p:cNvSpPr/>
          <p:nvPr/>
        </p:nvSpPr>
        <p:spPr>
          <a:xfrm>
            <a:off x="7405920" y="1482840"/>
            <a:ext cx="1845000" cy="63828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 Integration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0"/>
          <p:cNvSpPr/>
          <p:nvPr/>
        </p:nvSpPr>
        <p:spPr>
          <a:xfrm>
            <a:off x="10800" y="610560"/>
            <a:ext cx="31086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Conversion하기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31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721800" y="2932560"/>
            <a:ext cx="10232712" cy="22155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Caffe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Pre-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trained된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model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mobilenet-ssd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을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이용하여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OpenVION에서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</a:p>
          <a:p>
            <a:pPr lvl="1"/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Model conversion/optimization </a:t>
            </a:r>
          </a:p>
          <a:p>
            <a:pPr lvl="1"/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</a:t>
            </a:r>
            <a:r>
              <a:rPr lang="ko-KR" alt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입출력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ko-KR" alt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네트웍 모델 지정 하기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</a:p>
          <a:p>
            <a:pPr lvl="1"/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</a:t>
            </a:r>
            <a:r>
              <a:rPr lang="ko-KR" alt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추론및 지정한 이미지 저장 하기 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altLang="ko-KR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804816" y="1112112"/>
            <a:ext cx="10047600" cy="1128168"/>
          </a:xfrm>
          <a:prstGeom prst="rect">
            <a:avLst/>
          </a:prstGeom>
          <a:noFill/>
          <a:ln w="38160">
            <a:solidFill>
              <a:srgbClr val="70AD47"/>
            </a:solidFill>
            <a:round/>
          </a:ln>
        </p:spPr>
        <p:txBody>
          <a:bodyPr/>
          <a:lstStyle/>
          <a:p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Mobilenet-ssd</a:t>
            </a:r>
            <a:r>
              <a:rPr lang="ko-KR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는 </a:t>
            </a:r>
            <a:r>
              <a:rPr lang="en-US" altLang="ko-KR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r>
            <a:r>
              <a:rPr lang="ko-KR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가지 사물을 학습시킨 </a:t>
            </a:r>
            <a:r>
              <a:rPr lang="en-US" altLang="ko-KR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lang="ko-KR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모델로 가볍게 사용이 가능합니다</a:t>
            </a:r>
            <a:r>
              <a:rPr lang="en-US" altLang="ko-KR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r>
              <a:rPr lang="ko-KR" alt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을 이용한 추론 –  Mobilenet-SSD 모델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2181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60600" y="1738440"/>
            <a:ext cx="10870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/home/intel/my_model/ 의 위치에  Caffe 로 트레이닝을 해서 만들어진 모델 </a:t>
            </a:r>
            <a:r>
              <a:rPr lang="en-US" sz="2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mobilet-ssd.caffemodel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과 </a:t>
            </a:r>
            <a:r>
              <a:rPr lang="en-US" sz="24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mobile-ssd</a:t>
            </a:r>
            <a:r>
              <a:rPr lang="en-US" sz="2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.prototxt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 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14520" y="2833560"/>
            <a:ext cx="11155320" cy="1368326"/>
          </a:xfrm>
          <a:prstGeom prst="rect">
            <a:avLst/>
          </a:prstGeom>
          <a:solidFill>
            <a:srgbClr val="FFC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$   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conda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deactivate</a:t>
            </a:r>
          </a:p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$    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cd 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opt/intel/</a:t>
            </a:r>
            <a:r>
              <a:rPr lang="en-US" sz="2000" spc="-1" dirty="0" err="1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openvino</a:t>
            </a:r>
            <a:r>
              <a:rPr lang="en-US" sz="2000" spc="-1" dirty="0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b="0" strike="noStrike" spc="-1" dirty="0" err="1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deployment_tools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b="0" strike="noStrike" spc="-1" dirty="0" err="1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model_optimizer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$ 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  python3 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mo.py --</a:t>
            </a:r>
            <a:r>
              <a:rPr lang="en-US" sz="2000" b="0" strike="noStrike" spc="-1" dirty="0" err="1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input_model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~/</a:t>
            </a:r>
            <a:r>
              <a:rPr lang="en-US" sz="2000" b="0" strike="noStrike" spc="-1" dirty="0" err="1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my_model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b="0" strike="noStrike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mobilenet-ssd.caffemodel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--</a:t>
            </a:r>
            <a:r>
              <a:rPr lang="en-US" sz="2000" b="0" strike="noStrike" spc="-1" dirty="0" err="1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output_dir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20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~/</a:t>
            </a:r>
            <a:r>
              <a:rPr lang="en-US" sz="2000" b="0" strike="noStrike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my_model</a:t>
            </a:r>
            <a:endParaRPr lang="en-US" sz="2000" b="0" strike="noStrike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614520" y="4784760"/>
            <a:ext cx="109623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 전환이 성공적으로 이루어 졌다면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~/my_model 폴더에 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mobile-ssd.xml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mobile-ssd.bin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file들이 생성된다.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360" y="620640"/>
            <a:ext cx="31086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Conversion </a:t>
            </a:r>
            <a:r>
              <a:rPr lang="ko-KR" alt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723600" y="1940328"/>
            <a:ext cx="11227680" cy="557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그러면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~/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my_model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 에 test.xml/bin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파일이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FP16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bit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version 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으로 생성됩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니다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data_type을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지정하지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않으면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FP32 bit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version이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기본으로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생성됩니다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indent="-457200">
              <a:buAutoNum type="arabicPeriod" startAt="2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FP16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으로 생성했으면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Plugin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</a:t>
            </a: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lang="en-US" sz="20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eMYRIAD</a:t>
            </a: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 로 </a:t>
            </a:r>
            <a:r>
              <a:rPr lang="en-US" sz="20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변경합니다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(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GPU 를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사용하기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위해서는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“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eGPU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 로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변경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723600" y="2025522"/>
            <a:ext cx="10935000" cy="993690"/>
          </a:xfrm>
          <a:prstGeom prst="rect">
            <a:avLst/>
          </a:prstGeom>
          <a:solidFill>
            <a:srgbClr val="FFC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$    cd 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opt/intel/</a:t>
            </a:r>
            <a:r>
              <a:rPr lang="en-US" altLang="ko-KR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openvino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deployment_tools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model_optimizer</a:t>
            </a:r>
            <a:endParaRPr lang="en-US" sz="20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$ 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   python3 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mo.py --</a:t>
            </a:r>
            <a:r>
              <a:rPr lang="en-US" sz="2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input_model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 ~/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my_model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mobilenet-ssd.caffemodel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--</a:t>
            </a:r>
            <a:r>
              <a:rPr lang="en-US" sz="2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output_dir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 ~/</a:t>
            </a:r>
            <a:r>
              <a:rPr lang="en-US" sz="2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my_model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--</a:t>
            </a:r>
            <a:r>
              <a:rPr lang="en-US" sz="2000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data_type</a:t>
            </a:r>
            <a:r>
              <a:rPr lang="en-US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 FP16</a:t>
            </a:r>
          </a:p>
        </p:txBody>
      </p:sp>
      <p:sp>
        <p:nvSpPr>
          <p:cNvPr id="538" name="CustomShape 3"/>
          <p:cNvSpPr/>
          <p:nvPr/>
        </p:nvSpPr>
        <p:spPr>
          <a:xfrm>
            <a:off x="723600" y="1280484"/>
            <a:ext cx="10935000" cy="395280"/>
          </a:xfrm>
          <a:prstGeom prst="rect">
            <a:avLst/>
          </a:prstGeom>
          <a:noFill/>
          <a:ln w="648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457200" indent="-457200">
              <a:buAutoNum type="arabicPeriod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CPU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는 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FP32 data format 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이용하고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Movidius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와 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GPU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는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FP16 data forma 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 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파일들 사용며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 </a:t>
            </a:r>
          </a:p>
          <a:p>
            <a:r>
              <a:rPr lang="en-US" altLang="ko-K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Data forma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을 </a:t>
            </a:r>
            <a:r>
              <a:rPr lang="en-US" altLang="ko-KR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data_type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FP16 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으로 지정해주면 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FP16 format 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으로 생성됩니다</a:t>
            </a:r>
            <a:r>
              <a:rPr lang="en-US" altLang="ko-K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39" name="CustomShape 4"/>
          <p:cNvSpPr/>
          <p:nvPr/>
        </p:nvSpPr>
        <p:spPr>
          <a:xfrm>
            <a:off x="723600" y="5047920"/>
            <a:ext cx="10935000" cy="100512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algn="just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InferencePlugin plugin(dispatcher.getSuitablePlugin(TargetDevice::eCPU));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algn="just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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algn="just"/>
            <a:r>
              <a:rPr lang="en-US" sz="2000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InferencePlugin plugin(dispatcher.getSuitablePlugin(TargetDevice::eMYRIAD));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40" name="CustomShape 5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360" y="620640"/>
            <a:ext cx="31086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Conversion </a:t>
            </a:r>
            <a:r>
              <a:rPr lang="ko-KR" alt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081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다운로드 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clone </a:t>
            </a:r>
            <a:r>
              <a:rPr lang="en-US" altLang="ko-KR" dirty="0" smtClean="0">
                <a:hlinkClick r:id="rId2"/>
              </a:rPr>
              <a:t>http://github.com/AINukeHere/DroneFestival_MS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en-US" altLang="ko-KR" dirty="0" smtClean="0">
                <a:hlinkClick r:id="rId3"/>
              </a:rPr>
              <a:t>http://github.com/AINukeHere/DroneFestival_HS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en-US" altLang="ko-KR" dirty="0" smtClean="0">
                <a:hlinkClick r:id="rId4"/>
              </a:rPr>
              <a:t>http://github.com/AINukeHere/DroneFestival_ES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560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280160" y="1323720"/>
            <a:ext cx="101498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파일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및 input image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파일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확인하기</a:t>
            </a: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여기에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파일과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test할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input image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파일이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있는지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확인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합니다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(default: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mobilenet-ssd.xml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mobilenet.bin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1359360" y="2220480"/>
            <a:ext cx="7599240" cy="70020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/home/intel/my_model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ls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12960" y="583200"/>
            <a:ext cx="269244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 입력 파일 위치 확인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4"/>
          <p:cNvSpPr/>
          <p:nvPr/>
        </p:nvSpPr>
        <p:spPr>
          <a:xfrm>
            <a:off x="360" y="620640"/>
            <a:ext cx="31086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Conversion  </a:t>
            </a:r>
            <a:r>
              <a:rPr lang="ko-KR" alt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후에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atinLnBrk="0"/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73266" y="133811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prstClr val="black"/>
                </a:solidFill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</a:rPr>
              <a:t>선택한 </a:t>
            </a:r>
            <a:r>
              <a:rPr lang="en-US" altLang="ko-KR" sz="1400" dirty="0">
                <a:solidFill>
                  <a:prstClr val="black"/>
                </a:solidFill>
              </a:rPr>
              <a:t>Device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sz="1400" dirty="0">
                <a:solidFill>
                  <a:prstClr val="black"/>
                </a:solidFill>
              </a:rPr>
              <a:t>Plugin </a:t>
            </a:r>
            <a:r>
              <a:rPr lang="ko-KR" altLang="en-US" sz="1400" dirty="0">
                <a:solidFill>
                  <a:prstClr val="black"/>
                </a:solidFill>
              </a:rPr>
              <a:t>가져오기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3265" y="2113355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400" dirty="0" smtClean="0">
                <a:solidFill>
                  <a:prstClr val="black"/>
                </a:solidFill>
              </a:rPr>
              <a:t>2.  IR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읽어들이기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3265" y="288860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400" dirty="0" smtClean="0">
                <a:solidFill>
                  <a:prstClr val="black"/>
                </a:solidFill>
              </a:rPr>
              <a:t>3.  Batch</a:t>
            </a:r>
            <a:r>
              <a:rPr lang="ko-KR" altLang="en-US" sz="1400" dirty="0">
                <a:solidFill>
                  <a:prstClr val="black"/>
                </a:solidFill>
              </a:rPr>
              <a:t>크기를 지정하고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algn="ctr" latinLnBrk="0"/>
            <a:r>
              <a:rPr lang="ko-KR" altLang="en-US" sz="1400" dirty="0">
                <a:solidFill>
                  <a:prstClr val="black"/>
                </a:solidFill>
              </a:rPr>
              <a:t>입</a:t>
            </a:r>
            <a:r>
              <a:rPr lang="en-US" altLang="ko-KR" sz="1400" dirty="0">
                <a:solidFill>
                  <a:prstClr val="black"/>
                </a:solidFill>
              </a:rPr>
              <a:t>/ </a:t>
            </a:r>
            <a:r>
              <a:rPr lang="ko-KR" altLang="en-US" sz="1400" dirty="0">
                <a:solidFill>
                  <a:prstClr val="black"/>
                </a:solidFill>
              </a:rPr>
              <a:t>출력 </a:t>
            </a:r>
            <a:r>
              <a:rPr lang="en-US" altLang="ko-KR" sz="1400" dirty="0">
                <a:solidFill>
                  <a:prstClr val="black"/>
                </a:solidFill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</a:rPr>
              <a:t> 준비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73265" y="443909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prstClr val="black"/>
                </a:solidFill>
              </a:rPr>
              <a:t>5. </a:t>
            </a:r>
            <a:r>
              <a:rPr lang="ko-KR" altLang="en-US" sz="1400" dirty="0" smtClean="0">
                <a:solidFill>
                  <a:prstClr val="black"/>
                </a:solidFill>
              </a:rPr>
              <a:t>실시간 </a:t>
            </a:r>
            <a:r>
              <a:rPr lang="ko-KR" altLang="en-US" sz="1400" dirty="0">
                <a:solidFill>
                  <a:prstClr val="black"/>
                </a:solidFill>
              </a:rPr>
              <a:t>입력 영상을 </a:t>
            </a:r>
            <a:r>
              <a:rPr lang="en-US" altLang="ko-KR" sz="1400" dirty="0">
                <a:solidFill>
                  <a:prstClr val="black"/>
                </a:solidFill>
              </a:rPr>
              <a:t>Load</a:t>
            </a:r>
            <a:r>
              <a:rPr lang="ko-KR" altLang="en-US" sz="1400" dirty="0">
                <a:solidFill>
                  <a:prstClr val="black"/>
                </a:solidFill>
              </a:rPr>
              <a:t>하기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73265" y="3663845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400" dirty="0" smtClean="0">
                <a:solidFill>
                  <a:prstClr val="black"/>
                </a:solidFill>
              </a:rPr>
              <a:t>4.  IR</a:t>
            </a:r>
            <a:r>
              <a:rPr lang="ko-KR" altLang="en-US" sz="1400" dirty="0">
                <a:solidFill>
                  <a:prstClr val="black"/>
                </a:solidFill>
              </a:rPr>
              <a:t>을 </a:t>
            </a:r>
            <a:r>
              <a:rPr lang="en-US" sz="1400" dirty="0">
                <a:solidFill>
                  <a:prstClr val="black"/>
                </a:solidFill>
              </a:rPr>
              <a:t>Plugin</a:t>
            </a:r>
            <a:r>
              <a:rPr lang="ko-KR" altLang="en-US" sz="1400" dirty="0">
                <a:solidFill>
                  <a:prstClr val="black"/>
                </a:solidFill>
              </a:rPr>
              <a:t>에 </a:t>
            </a:r>
            <a:r>
              <a:rPr lang="en-US" altLang="ko-KR" sz="1400" dirty="0">
                <a:solidFill>
                  <a:prstClr val="black"/>
                </a:solidFill>
              </a:rPr>
              <a:t>Load</a:t>
            </a:r>
            <a:r>
              <a:rPr lang="ko-KR" altLang="en-US" sz="1400" dirty="0">
                <a:solidFill>
                  <a:prstClr val="black"/>
                </a:solidFill>
              </a:rPr>
              <a:t>하기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73265" y="5214335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400" dirty="0" smtClean="0">
                <a:solidFill>
                  <a:prstClr val="black"/>
                </a:solidFill>
              </a:rPr>
              <a:t>6. Inferencing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73265" y="5989580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prstClr val="black"/>
                </a:solidFill>
              </a:rPr>
              <a:t>7 Inference</a:t>
            </a:r>
            <a:r>
              <a:rPr lang="ko-KR" altLang="en-US" sz="1400" dirty="0">
                <a:solidFill>
                  <a:prstClr val="black"/>
                </a:solidFill>
              </a:rPr>
              <a:t>결과 표시하기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309745" y="1880504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309744" y="2667257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5312659" y="3446146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5301370" y="421410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5301369" y="4993215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5301368" y="5768014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7199442" y="4638253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Curved Left Arrow 51"/>
          <p:cNvSpPr/>
          <p:nvPr/>
        </p:nvSpPr>
        <p:spPr>
          <a:xfrm rot="10800000">
            <a:off x="3180597" y="4638253"/>
            <a:ext cx="457200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CustomShape 17"/>
          <p:cNvSpPr/>
          <p:nvPr/>
        </p:nvSpPr>
        <p:spPr>
          <a:xfrm>
            <a:off x="197555" y="603857"/>
            <a:ext cx="2600104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Inference </a:t>
            </a: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코딩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3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627800" y="903600"/>
            <a:ext cx="1147680" cy="589680"/>
          </a:xfrm>
          <a:prstGeom prst="ellipse">
            <a:avLst/>
          </a:prstGeom>
          <a:solidFill>
            <a:srgbClr val="70AD47"/>
          </a:solidFill>
          <a:ln w="12600">
            <a:solidFill>
              <a:srgbClr val="527F3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4790160" y="2169360"/>
            <a:ext cx="1878120" cy="802080"/>
          </a:xfrm>
          <a:prstGeom prst="rect">
            <a:avLst/>
          </a:prstGeom>
          <a:gradFill>
            <a:gsLst>
              <a:gs pos="0">
                <a:srgbClr val="71A6DA"/>
              </a:gs>
              <a:gs pos="100000">
                <a:srgbClr val="549ADA"/>
              </a:gs>
            </a:gsLst>
            <a:lin ang="5400000"/>
          </a:gradFill>
          <a:ln>
            <a:noFill/>
          </a:ln>
          <a:effectLst>
            <a:outerShdw dist="19080" dir="540000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 Engine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4622040" y="1254600"/>
            <a:ext cx="1147680" cy="5896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Network 모델(.xml)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5657760" y="1222920"/>
            <a:ext cx="1147680" cy="589680"/>
          </a:xfrm>
          <a:prstGeom prst="ellipse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가중치 (.bin)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2948040" y="2427480"/>
            <a:ext cx="1283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사용자 입력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4456800" y="2499480"/>
            <a:ext cx="235080" cy="141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5150880" y="1884600"/>
            <a:ext cx="147240" cy="25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8"/>
          <p:cNvSpPr/>
          <p:nvPr/>
        </p:nvSpPr>
        <p:spPr>
          <a:xfrm>
            <a:off x="6158160" y="1861200"/>
            <a:ext cx="147240" cy="25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9"/>
          <p:cNvSpPr/>
          <p:nvPr/>
        </p:nvSpPr>
        <p:spPr>
          <a:xfrm>
            <a:off x="6981120" y="2423520"/>
            <a:ext cx="600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결과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9" name="Picture 2"/>
          <p:cNvPicPr/>
          <p:nvPr/>
        </p:nvPicPr>
        <p:blipFill>
          <a:blip r:embed="rId4"/>
          <a:stretch/>
        </p:blipFill>
        <p:spPr>
          <a:xfrm>
            <a:off x="3016080" y="3836520"/>
            <a:ext cx="1032840" cy="1047960"/>
          </a:xfrm>
          <a:prstGeom prst="rect">
            <a:avLst/>
          </a:prstGeom>
          <a:ln>
            <a:noFill/>
          </a:ln>
        </p:spPr>
      </p:pic>
      <p:pic>
        <p:nvPicPr>
          <p:cNvPr id="350" name="Picture 34"/>
          <p:cNvPicPr/>
          <p:nvPr/>
        </p:nvPicPr>
        <p:blipFill>
          <a:blip r:embed="rId5"/>
          <a:stretch/>
        </p:blipFill>
        <p:spPr>
          <a:xfrm>
            <a:off x="4330800" y="3841200"/>
            <a:ext cx="1002960" cy="1043280"/>
          </a:xfrm>
          <a:prstGeom prst="rect">
            <a:avLst/>
          </a:prstGeom>
          <a:ln>
            <a:noFill/>
          </a:ln>
        </p:spPr>
      </p:pic>
      <p:pic>
        <p:nvPicPr>
          <p:cNvPr id="351" name="Picture 36"/>
          <p:cNvPicPr/>
          <p:nvPr/>
        </p:nvPicPr>
        <p:blipFill>
          <a:blip r:embed="rId6"/>
          <a:stretch/>
        </p:blipFill>
        <p:spPr>
          <a:xfrm>
            <a:off x="5884200" y="3771000"/>
            <a:ext cx="520200" cy="1249920"/>
          </a:xfrm>
          <a:prstGeom prst="rect">
            <a:avLst/>
          </a:prstGeom>
          <a:ln>
            <a:noFill/>
          </a:ln>
        </p:spPr>
      </p:pic>
      <p:pic>
        <p:nvPicPr>
          <p:cNvPr id="352" name="Picture 37"/>
          <p:cNvPicPr/>
          <p:nvPr/>
        </p:nvPicPr>
        <p:blipFill>
          <a:blip r:embed="rId7"/>
          <a:stretch/>
        </p:blipFill>
        <p:spPr>
          <a:xfrm>
            <a:off x="6906960" y="3898440"/>
            <a:ext cx="1949040" cy="986040"/>
          </a:xfrm>
          <a:prstGeom prst="rect">
            <a:avLst/>
          </a:prstGeom>
          <a:ln>
            <a:noFill/>
          </a:ln>
        </p:spPr>
      </p:pic>
      <p:sp>
        <p:nvSpPr>
          <p:cNvPr id="353" name="CustomShape 10"/>
          <p:cNvSpPr/>
          <p:nvPr/>
        </p:nvSpPr>
        <p:spPr>
          <a:xfrm>
            <a:off x="3176280" y="5041800"/>
            <a:ext cx="644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11"/>
          <p:cNvSpPr/>
          <p:nvPr/>
        </p:nvSpPr>
        <p:spPr>
          <a:xfrm>
            <a:off x="4471920" y="5036760"/>
            <a:ext cx="6613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12"/>
          <p:cNvSpPr/>
          <p:nvPr/>
        </p:nvSpPr>
        <p:spPr>
          <a:xfrm>
            <a:off x="5564160" y="5033880"/>
            <a:ext cx="11883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Movidius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13"/>
          <p:cNvSpPr/>
          <p:nvPr/>
        </p:nvSpPr>
        <p:spPr>
          <a:xfrm>
            <a:off x="7506000" y="5041800"/>
            <a:ext cx="781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FPGA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14"/>
          <p:cNvSpPr/>
          <p:nvPr/>
        </p:nvSpPr>
        <p:spPr>
          <a:xfrm flipH="1">
            <a:off x="3590640" y="3389760"/>
            <a:ext cx="34560" cy="31356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15"/>
          <p:cNvSpPr/>
          <p:nvPr/>
        </p:nvSpPr>
        <p:spPr>
          <a:xfrm flipH="1">
            <a:off x="4755240" y="3399120"/>
            <a:ext cx="34560" cy="31356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16"/>
          <p:cNvSpPr/>
          <p:nvPr/>
        </p:nvSpPr>
        <p:spPr>
          <a:xfrm flipH="1">
            <a:off x="5733360" y="2992320"/>
            <a:ext cx="34920" cy="43920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17"/>
          <p:cNvSpPr/>
          <p:nvPr/>
        </p:nvSpPr>
        <p:spPr>
          <a:xfrm flipH="1">
            <a:off x="6123240" y="3399120"/>
            <a:ext cx="34560" cy="31356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18"/>
          <p:cNvSpPr/>
          <p:nvPr/>
        </p:nvSpPr>
        <p:spPr>
          <a:xfrm flipH="1">
            <a:off x="7795080" y="3399120"/>
            <a:ext cx="34560" cy="313560"/>
          </a:xfrm>
          <a:prstGeom prst="rect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Line 19"/>
          <p:cNvSpPr/>
          <p:nvPr/>
        </p:nvSpPr>
        <p:spPr>
          <a:xfrm>
            <a:off x="3589200" y="3409920"/>
            <a:ext cx="4240800" cy="360"/>
          </a:xfrm>
          <a:prstGeom prst="line">
            <a:avLst/>
          </a:prstGeom>
          <a:ln w="6048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CustomShape 20"/>
          <p:cNvSpPr/>
          <p:nvPr/>
        </p:nvSpPr>
        <p:spPr>
          <a:xfrm>
            <a:off x="6798600" y="2500920"/>
            <a:ext cx="235080" cy="141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893880" y="5672520"/>
            <a:ext cx="10314360" cy="820440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cd /opt/intel/computer_vision_sdk/deployment_tools/inference_engine/lib/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ubuntu_16.04/intel64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$ ls *.so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2"/>
          <p:cNvSpPr/>
          <p:nvPr/>
        </p:nvSpPr>
        <p:spPr>
          <a:xfrm>
            <a:off x="2880" y="596880"/>
            <a:ext cx="41760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사용할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HW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선택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 Lib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위치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확인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3"/>
          <p:cNvSpPr/>
          <p:nvPr/>
        </p:nvSpPr>
        <p:spPr>
          <a:xfrm>
            <a:off x="0" y="-1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OpenVINO의 Deep Learning Toolkit을 사용하여 S/W 구현하기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24"/>
          <p:cNvSpPr/>
          <p:nvPr/>
        </p:nvSpPr>
        <p:spPr>
          <a:xfrm>
            <a:off x="2311560" y="3211920"/>
            <a:ext cx="7144560" cy="2331720"/>
          </a:xfrm>
          <a:prstGeom prst="roundRect">
            <a:avLst>
              <a:gd name="adj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5"/>
          <p:cNvSpPr/>
          <p:nvPr/>
        </p:nvSpPr>
        <p:spPr>
          <a:xfrm>
            <a:off x="3728160" y="2272684"/>
            <a:ext cx="4735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CPU를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사용하여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Inference를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수행한다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6"/>
          <p:cNvSpPr/>
          <p:nvPr/>
        </p:nvSpPr>
        <p:spPr>
          <a:xfrm rot="16200000" flipH="1" flipV="1">
            <a:off x="3181637" y="2261682"/>
            <a:ext cx="413209" cy="65213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FFC000"/>
            </a:solidFill>
            <a:miter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728" y="608302"/>
            <a:ext cx="3257032" cy="357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prstClr val="black"/>
                </a:solidFill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</a:rPr>
              <a:t>선택한 </a:t>
            </a:r>
            <a:r>
              <a:rPr lang="en-US" altLang="ko-KR" sz="1400" dirty="0">
                <a:solidFill>
                  <a:prstClr val="black"/>
                </a:solidFill>
              </a:rPr>
              <a:t>Device</a:t>
            </a:r>
            <a:r>
              <a:rPr lang="ko-KR" altLang="en-US" sz="1400" dirty="0">
                <a:solidFill>
                  <a:prstClr val="black"/>
                </a:solidFill>
              </a:rPr>
              <a:t>의 </a:t>
            </a:r>
            <a:r>
              <a:rPr lang="en-US" sz="1400" dirty="0">
                <a:solidFill>
                  <a:prstClr val="black"/>
                </a:solidFill>
              </a:rPr>
              <a:t>Plugin </a:t>
            </a:r>
            <a:r>
              <a:rPr lang="ko-KR" altLang="en-US" sz="1400" dirty="0">
                <a:solidFill>
                  <a:prstClr val="black"/>
                </a:solidFill>
              </a:rPr>
              <a:t>가져오기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488351" y="130434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추론 엔진 가져오기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543432" y="1714103"/>
            <a:ext cx="10852485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openvino.inference_engine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IENetwork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IEPlugin</a:t>
            </a:r>
            <a:endParaRPr kumimoji="0" lang="en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488350" y="2533092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플러그인 로딩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543432" y="2902424"/>
            <a:ext cx="10852485" cy="6463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 plugin =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IEPlugin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("CPU", "/opt/intel/openvino_2019.1.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133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deployment_tools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inference_engine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/lib/ubuntu_16.04/intel64")</a:t>
            </a:r>
          </a:p>
        </p:txBody>
      </p:sp>
      <p:pic>
        <p:nvPicPr>
          <p:cNvPr id="18" name="그림 1">
            <a:extLst>
              <a:ext uri="{FF2B5EF4-FFF2-40B4-BE49-F238E27FC236}">
                <a16:creationId xmlns="" xmlns:a16="http://schemas.microsoft.com/office/drawing/2014/main" id="{F9E7C812-EF49-6741-89FC-3A09B47A1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159" y="3656828"/>
            <a:ext cx="5941041" cy="29885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1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728C15C-FAF4-F146-9197-4248E2B5F55A}"/>
              </a:ext>
            </a:extLst>
          </p:cNvPr>
          <p:cNvSpPr txBox="1"/>
          <p:nvPr/>
        </p:nvSpPr>
        <p:spPr>
          <a:xfrm>
            <a:off x="601590" y="1891744"/>
            <a:ext cx="10852485" cy="6463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plugin.add_cpu_extension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("/opt/intel/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openvino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deployment_tools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inference_engine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/lib/intel64/libcpu_extension_sse4.so")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079C1FB-6F4D-C545-B289-995030DD7417}"/>
              </a:ext>
            </a:extLst>
          </p:cNvPr>
          <p:cNvSpPr txBox="1"/>
          <p:nvPr/>
        </p:nvSpPr>
        <p:spPr>
          <a:xfrm>
            <a:off x="601590" y="1455851"/>
            <a:ext cx="36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플러그인에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extension library 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601592" y="2905328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 로딩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601591" y="3309363"/>
            <a:ext cx="10852485" cy="92333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model_xml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"/home/intel/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my_model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/FP32/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mobilenet-ssd.xml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model_bin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"/home/intel/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my_model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/FP32/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mobilenet-ssd.bin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print("Loading network files:\n\t{}\n\t{}".format(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model_xml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model_bin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601591" y="4414257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네트워크 정보 로딩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601590" y="4818292"/>
            <a:ext cx="10852485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 =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IENetwork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(model=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model_xml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weights=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model_bin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92874" y="631583"/>
            <a:ext cx="3257032" cy="33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400" dirty="0" smtClean="0">
                <a:solidFill>
                  <a:prstClr val="black"/>
                </a:solidFill>
              </a:rPr>
              <a:t>2.  IR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읽어들이기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59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25"/>
          <p:cNvSpPr/>
          <p:nvPr/>
        </p:nvSpPr>
        <p:spPr>
          <a:xfrm>
            <a:off x="2523567" y="1251501"/>
            <a:ext cx="3237120" cy="364680"/>
          </a:xfrm>
          <a:prstGeom prst="rect">
            <a:avLst/>
          </a:prstGeom>
          <a:solidFill>
            <a:srgbClr val="F8CBAD"/>
          </a:solidFill>
          <a:ln w="12600">
            <a:solidFill>
              <a:srgbClr val="32549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만약,입력 data가 8장이라면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6"/>
          <p:cNvSpPr/>
          <p:nvPr/>
        </p:nvSpPr>
        <p:spPr>
          <a:xfrm>
            <a:off x="10156504" y="2006903"/>
            <a:ext cx="906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총 8번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7"/>
          <p:cNvSpPr/>
          <p:nvPr/>
        </p:nvSpPr>
        <p:spPr>
          <a:xfrm>
            <a:off x="10156504" y="3129023"/>
            <a:ext cx="906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총 2번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29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721060" y="1659862"/>
            <a:ext cx="965200" cy="9047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8419247" y="1806893"/>
            <a:ext cx="1609860" cy="757767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Inference Engine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7845774" y="2015642"/>
            <a:ext cx="446076" cy="35594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21060" y="2789783"/>
            <a:ext cx="965200" cy="9047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515735" y="2782581"/>
            <a:ext cx="965200" cy="9047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294852" y="2789783"/>
            <a:ext cx="965200" cy="9047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077499" y="2789783"/>
            <a:ext cx="965200" cy="9047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421557" y="2774393"/>
            <a:ext cx="965200" cy="9047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18701" y="2774393"/>
            <a:ext cx="965200" cy="9047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31704" y="2781272"/>
            <a:ext cx="965200" cy="9047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828848" y="2774393"/>
            <a:ext cx="965200" cy="9047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8419247" y="2936814"/>
            <a:ext cx="1685505" cy="757767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Inference Engine</a:t>
            </a:r>
          </a:p>
        </p:txBody>
      </p:sp>
      <p:sp>
        <p:nvSpPr>
          <p:cNvPr id="70" name="Right Arrow 69"/>
          <p:cNvSpPr/>
          <p:nvPr/>
        </p:nvSpPr>
        <p:spPr>
          <a:xfrm>
            <a:off x="7845774" y="3145563"/>
            <a:ext cx="446076" cy="35594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23567" y="1963485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맑은 고딕" panose="020F0502020204030204"/>
              </a:rPr>
              <a:t>Batch Size = 1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경우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23567" y="2907173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맑은 고딕" panose="020F0502020204030204"/>
              </a:rPr>
              <a:t>Batch Size = 4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경우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73" name="Right Bracket 72"/>
          <p:cNvSpPr/>
          <p:nvPr/>
        </p:nvSpPr>
        <p:spPr>
          <a:xfrm rot="5400000">
            <a:off x="5948866" y="3532658"/>
            <a:ext cx="56708" cy="635263"/>
          </a:xfrm>
          <a:prstGeom prst="rightBracket">
            <a:avLst>
              <a:gd name="adj" fmla="val 80746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74" name="Right Bracket 73"/>
          <p:cNvSpPr/>
          <p:nvPr/>
        </p:nvSpPr>
        <p:spPr>
          <a:xfrm rot="5400000">
            <a:off x="7231697" y="3549412"/>
            <a:ext cx="56708" cy="635263"/>
          </a:xfrm>
          <a:prstGeom prst="rightBracket">
            <a:avLst>
              <a:gd name="adj" fmla="val 80746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09EF9810-4579-F74D-9C5B-C8B12EFE8184}"/>
              </a:ext>
            </a:extLst>
          </p:cNvPr>
          <p:cNvSpPr txBox="1"/>
          <p:nvPr/>
        </p:nvSpPr>
        <p:spPr>
          <a:xfrm>
            <a:off x="512490" y="4408288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배치 사이즈 설정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C1EAC221-27DA-AF4E-B2C6-1F6F4C2EA936}"/>
              </a:ext>
            </a:extLst>
          </p:cNvPr>
          <p:cNvSpPr txBox="1"/>
          <p:nvPr/>
        </p:nvSpPr>
        <p:spPr>
          <a:xfrm>
            <a:off x="512489" y="4812323"/>
            <a:ext cx="10852485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net.batch_size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F1EA1781-014A-4945-9B81-CB6CB3C809B2}"/>
              </a:ext>
            </a:extLst>
          </p:cNvPr>
          <p:cNvSpPr txBox="1"/>
          <p:nvPr/>
        </p:nvSpPr>
        <p:spPr>
          <a:xfrm>
            <a:off x="512490" y="5329739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입출력 데이터 정보 설정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5D006C40-CD24-C648-89F2-BB020D917D01}"/>
              </a:ext>
            </a:extLst>
          </p:cNvPr>
          <p:cNvSpPr txBox="1"/>
          <p:nvPr/>
        </p:nvSpPr>
        <p:spPr>
          <a:xfrm>
            <a:off x="512489" y="5733774"/>
            <a:ext cx="10852485" cy="6463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next(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iter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net.inputs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out_blob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next(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iter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net.outputs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36167" y="618036"/>
            <a:ext cx="3257032" cy="500498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 Batch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크기를 지정하고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입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출력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준비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0344" y="596880"/>
            <a:ext cx="3257032" cy="381315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 IR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Plugin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Load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729" y="1817276"/>
            <a:ext cx="9573954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exec_net = plugin.load(network=net)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913222B-F33B-D840-B985-05488F464AC6}"/>
              </a:ext>
            </a:extLst>
          </p:cNvPr>
          <p:cNvSpPr txBox="1"/>
          <p:nvPr/>
        </p:nvSpPr>
        <p:spPr>
          <a:xfrm>
            <a:off x="872692" y="128000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실제 실행 네트워크로 로딩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696268" y="3532824"/>
            <a:ext cx="10962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맑은 고딕" panose="020F0502020204030204"/>
              </a:rPr>
              <a:t>VideoCapture</a:t>
            </a:r>
            <a:r>
              <a:rPr lang="en-US" dirty="0">
                <a:solidFill>
                  <a:prstClr val="black"/>
                </a:solidFill>
                <a:latin typeface="맑은 고딕" panose="020F0502020204030204"/>
              </a:rPr>
              <a:t> object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생성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cv2.VideoCapture(0)</a:t>
            </a:r>
            <a:r>
              <a:rPr lang="en-US" dirty="0">
                <a:solidFill>
                  <a:prstClr val="black"/>
                </a:solidFill>
                <a:latin typeface="맑은 고딕" panose="020F0502020204030204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카메라 영상을 가져옴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cv2.VideoCapture(“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동영상제목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”)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동영상 파일을 가져올 수도 있음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696267" y="4446519"/>
            <a:ext cx="10852485" cy="6463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cap = cv2.VideoCapture(0)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if not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cap.isOpened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():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sys.exit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('camera error')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0344" y="2823296"/>
            <a:ext cx="3257032" cy="44675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실시간 입력 영상을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Load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728C15C-FAF4-F146-9197-4248E2B5F55A}"/>
              </a:ext>
            </a:extLst>
          </p:cNvPr>
          <p:cNvSpPr txBox="1"/>
          <p:nvPr/>
        </p:nvSpPr>
        <p:spPr>
          <a:xfrm>
            <a:off x="658298" y="3799309"/>
            <a:ext cx="10852485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captured = 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079C1FB-6F4D-C545-B289-995030DD7417}"/>
              </a:ext>
            </a:extLst>
          </p:cNvPr>
          <p:cNvSpPr txBox="1"/>
          <p:nvPr/>
        </p:nvSpPr>
        <p:spPr>
          <a:xfrm>
            <a:off x="658298" y="3363416"/>
            <a:ext cx="429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같은 물체를 </a:t>
            </a:r>
            <a:r>
              <a:rPr kumimoji="1"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여러번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찍지 않기 위한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flag</a:t>
            </a:r>
            <a:endParaRPr kumimoji="1" lang="ko-KR" altLang="en-US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3B8090-9F0E-5B43-8E22-0F9C49BEC467}"/>
              </a:ext>
            </a:extLst>
          </p:cNvPr>
          <p:cNvSpPr txBox="1"/>
          <p:nvPr/>
        </p:nvSpPr>
        <p:spPr>
          <a:xfrm>
            <a:off x="690778" y="4926068"/>
            <a:ext cx="10852485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detect_count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5891168-65C2-DD48-A02E-045F6CC0BE31}"/>
              </a:ext>
            </a:extLst>
          </p:cNvPr>
          <p:cNvSpPr txBox="1"/>
          <p:nvPr/>
        </p:nvSpPr>
        <p:spPr>
          <a:xfrm>
            <a:off x="690778" y="4490175"/>
            <a:ext cx="636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15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프레임 이상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detect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돼야 프레임 캡처를 하기 위한 카운터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658299" y="1615385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맑은 고딕" panose="020F0502020204030204"/>
              </a:rPr>
              <a:t>Decect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가능한 사물 리스트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658298" y="2019420"/>
            <a:ext cx="10852485" cy="92333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labels = ["plane", "bicycle", "bird", "boat", "bottle", "bus", "car", "cat", "chair", "cow", "table", "dog", "horse", "motorcycle", "person", "plant", "sheep", "sofa", "train", "monitor"]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en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7935" y="622090"/>
            <a:ext cx="2280205" cy="44870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Inferencing</a:t>
            </a:r>
          </a:p>
        </p:txBody>
      </p:sp>
    </p:spTree>
    <p:extLst>
      <p:ext uri="{BB962C8B-B14F-4D97-AF65-F5344CB8AC3E}">
        <p14:creationId xmlns:p14="http://schemas.microsoft.com/office/powerpoint/2010/main" val="2946983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7935" y="622090"/>
            <a:ext cx="3257032" cy="44870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en-US" sz="1400" kern="0" dirty="0" smtClean="0">
                <a:solidFill>
                  <a:prstClr val="black"/>
                </a:solidFill>
                <a:latin typeface="Calibri" panose="020F0502020204030204"/>
              </a:rPr>
              <a:t>6. Inferencing – while</a:t>
            </a:r>
            <a:r>
              <a:rPr lang="ko-KR" altLang="en-US" sz="1400" kern="0" dirty="0" smtClean="0">
                <a:solidFill>
                  <a:prstClr val="black"/>
                </a:solidFill>
                <a:latin typeface="Calibri" panose="020F0502020204030204"/>
              </a:rPr>
              <a:t>문 내부</a:t>
            </a:r>
            <a:endParaRPr lang="en-US" sz="1400" kern="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="" xmlns:a16="http://schemas.microsoft.com/office/drawing/2014/main" id="{DE17DAE2-776C-7543-AE8E-EB3275C86A97}"/>
              </a:ext>
            </a:extLst>
          </p:cNvPr>
          <p:cNvSpPr/>
          <p:nvPr/>
        </p:nvSpPr>
        <p:spPr>
          <a:xfrm>
            <a:off x="6664879" y="717638"/>
            <a:ext cx="3257032" cy="5004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실시간 입력 영상을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Load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="" xmlns:a16="http://schemas.microsoft.com/office/drawing/2014/main" id="{E0E0EE8C-AD84-2E42-8E3E-CD8E70F7AAD6}"/>
              </a:ext>
            </a:extLst>
          </p:cNvPr>
          <p:cNvSpPr/>
          <p:nvPr/>
        </p:nvSpPr>
        <p:spPr>
          <a:xfrm>
            <a:off x="6664879" y="1492883"/>
            <a:ext cx="3257032" cy="5004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Inferencing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="" xmlns:a16="http://schemas.microsoft.com/office/drawing/2014/main" id="{A5AF5C4D-8ABB-2C4E-A4D1-6BE9C72EAA63}"/>
              </a:ext>
            </a:extLst>
          </p:cNvPr>
          <p:cNvSpPr/>
          <p:nvPr/>
        </p:nvSpPr>
        <p:spPr>
          <a:xfrm>
            <a:off x="6664879" y="2268128"/>
            <a:ext cx="3257032" cy="500498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Inference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표시하기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9" name="Down Arrow 17">
            <a:extLst>
              <a:ext uri="{FF2B5EF4-FFF2-40B4-BE49-F238E27FC236}">
                <a16:creationId xmlns="" xmlns:a16="http://schemas.microsoft.com/office/drawing/2014/main" id="{1209CE71-87E1-F043-BEC3-2BBA00390753}"/>
              </a:ext>
            </a:extLst>
          </p:cNvPr>
          <p:cNvSpPr/>
          <p:nvPr/>
        </p:nvSpPr>
        <p:spPr>
          <a:xfrm>
            <a:off x="8192983" y="1271763"/>
            <a:ext cx="184071" cy="167939"/>
          </a:xfrm>
          <a:prstGeom prst="downArrow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="" xmlns:a16="http://schemas.microsoft.com/office/drawing/2014/main" id="{D1C01E92-B643-464B-AE8F-5C2F8D737B43}"/>
              </a:ext>
            </a:extLst>
          </p:cNvPr>
          <p:cNvSpPr/>
          <p:nvPr/>
        </p:nvSpPr>
        <p:spPr>
          <a:xfrm>
            <a:off x="8192982" y="2046562"/>
            <a:ext cx="184071" cy="167939"/>
          </a:xfrm>
          <a:prstGeom prst="downArrow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Curved Left Arrow 4">
            <a:extLst>
              <a:ext uri="{FF2B5EF4-FFF2-40B4-BE49-F238E27FC236}">
                <a16:creationId xmlns="" xmlns:a16="http://schemas.microsoft.com/office/drawing/2014/main" id="{B1E79C21-E859-924B-AE3B-54145F13F225}"/>
              </a:ext>
            </a:extLst>
          </p:cNvPr>
          <p:cNvSpPr/>
          <p:nvPr/>
        </p:nvSpPr>
        <p:spPr>
          <a:xfrm>
            <a:off x="10091056" y="916801"/>
            <a:ext cx="457200" cy="1698978"/>
          </a:xfrm>
          <a:prstGeom prst="curvedLef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2" name="Curved Left Arrow 51">
            <a:extLst>
              <a:ext uri="{FF2B5EF4-FFF2-40B4-BE49-F238E27FC236}">
                <a16:creationId xmlns="" xmlns:a16="http://schemas.microsoft.com/office/drawing/2014/main" id="{3D26DA93-A241-A34F-AD26-CA80469FF637}"/>
              </a:ext>
            </a:extLst>
          </p:cNvPr>
          <p:cNvSpPr/>
          <p:nvPr/>
        </p:nvSpPr>
        <p:spPr>
          <a:xfrm rot="10800000">
            <a:off x="6072211" y="916801"/>
            <a:ext cx="457200" cy="1698978"/>
          </a:xfrm>
          <a:prstGeom prst="curvedLef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645970" y="2207674"/>
            <a:ext cx="10962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카메라의 한 프레임을 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읽어옴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읽는데 실패했을 시 다음 루프로 넘어감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645969" y="2904145"/>
            <a:ext cx="10852485" cy="6463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ret, frame =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cap.read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if not ret: continue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645970" y="3732028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맑은 고딕" panose="020F0502020204030204"/>
              </a:rPr>
              <a:t>Esc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누르면 루프 탈출해 프로그램 종료</a:t>
            </a:r>
            <a:endParaRPr lang="en-US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645969" y="4136063"/>
            <a:ext cx="10852485" cy="6463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cv2.waitKey(1) &amp; 0xFF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if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== 27: break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728C15C-FAF4-F146-9197-4248E2B5F55A}"/>
              </a:ext>
            </a:extLst>
          </p:cNvPr>
          <p:cNvSpPr txBox="1"/>
          <p:nvPr/>
        </p:nvSpPr>
        <p:spPr>
          <a:xfrm>
            <a:off x="645968" y="6217087"/>
            <a:ext cx="10852485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captured = False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079C1FB-6F4D-C545-B289-995030DD7417}"/>
              </a:ext>
            </a:extLst>
          </p:cNvPr>
          <p:cNvSpPr txBox="1"/>
          <p:nvPr/>
        </p:nvSpPr>
        <p:spPr>
          <a:xfrm>
            <a:off x="645968" y="5781194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같은 물체를 여러 번 캡처하지 않기 위한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flag</a:t>
            </a:r>
            <a:endParaRPr kumimoji="1" lang="ko-KR" altLang="en-US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7A8B99D-8B97-5F40-A3D8-7C25D85E4257}"/>
              </a:ext>
            </a:extLst>
          </p:cNvPr>
          <p:cNvSpPr txBox="1"/>
          <p:nvPr/>
        </p:nvSpPr>
        <p:spPr>
          <a:xfrm>
            <a:off x="645968" y="5372006"/>
            <a:ext cx="10852485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is_first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True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C680A51-4AC6-0341-AD3B-DE04D2396DEE}"/>
              </a:ext>
            </a:extLst>
          </p:cNvPr>
          <p:cNvSpPr txBox="1"/>
          <p:nvPr/>
        </p:nvSpPr>
        <p:spPr>
          <a:xfrm>
            <a:off x="629926" y="4968197"/>
            <a:ext cx="429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첫 사진 캡처 여부를 저장하기 위한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flag</a:t>
            </a:r>
            <a:endParaRPr kumimoji="1" lang="ko-KR" altLang="en-US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0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7935" y="622090"/>
            <a:ext cx="2443237" cy="44870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en-US" sz="1400" kern="0" dirty="0" smtClean="0">
                <a:solidFill>
                  <a:prstClr val="black"/>
                </a:solidFill>
                <a:latin typeface="Calibri" panose="020F0502020204030204"/>
              </a:rPr>
              <a:t>6. Inferencing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73B8090-9F0E-5B43-8E22-0F9C49BEC467}"/>
              </a:ext>
            </a:extLst>
          </p:cNvPr>
          <p:cNvSpPr txBox="1"/>
          <p:nvPr/>
        </p:nvSpPr>
        <p:spPr>
          <a:xfrm>
            <a:off x="641158" y="1664576"/>
            <a:ext cx="10852485" cy="36933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latinLnBrk="0"/>
            <a:r>
              <a:rPr lang="en" altLang="ko-KR" kern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detect_count</a:t>
            </a:r>
            <a:r>
              <a:rPr lang="en" altLang="ko-KR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5891168-65C2-DD48-A02E-045F6CC0BE31}"/>
              </a:ext>
            </a:extLst>
          </p:cNvPr>
          <p:cNvSpPr txBox="1"/>
          <p:nvPr/>
        </p:nvSpPr>
        <p:spPr>
          <a:xfrm>
            <a:off x="641158" y="1228683"/>
            <a:ext cx="636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15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프레임 이상 </a:t>
            </a:r>
            <a:r>
              <a:rPr kumimoji="1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detect</a:t>
            </a:r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돼야 프레임 캡처를 하기 위한 카운터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DE5847F-5A52-0541-80D0-2950CC421BE7}"/>
              </a:ext>
            </a:extLst>
          </p:cNvPr>
          <p:cNvSpPr txBox="1"/>
          <p:nvPr/>
        </p:nvSpPr>
        <p:spPr>
          <a:xfrm>
            <a:off x="641158" y="2547253"/>
            <a:ext cx="10852485" cy="6463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latinLnBrk="0"/>
            <a:r>
              <a:rPr lang="en" altLang="ko-KR" kern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first_detect_time</a:t>
            </a:r>
            <a:r>
              <a:rPr lang="en" altLang="ko-KR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= 0</a:t>
            </a:r>
            <a:br>
              <a:rPr lang="en" altLang="ko-KR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</a:br>
            <a:r>
              <a:rPr lang="en" altLang="ko-KR" kern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last_detect_time</a:t>
            </a:r>
            <a:r>
              <a:rPr lang="en" altLang="ko-KR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=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53ACC2B-63BF-B94A-A699-351F1F3F370E}"/>
              </a:ext>
            </a:extLst>
          </p:cNvPr>
          <p:cNvSpPr txBox="1"/>
          <p:nvPr/>
        </p:nvSpPr>
        <p:spPr>
          <a:xfrm>
            <a:off x="641158" y="2178686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사진 캡쳐 시간을 저장하는 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614557" y="3597358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맞게 이미지 사이즈 조정 및 색상 변환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641159" y="4030284"/>
            <a:ext cx="10852485" cy="1200329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n, c, h, w =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net.inputs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].shape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images =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np.ndarray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(shape=(n, c, h, w))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images[0] = cv2.resize(frame, (300,  300)).transpose((2,0,1))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728C15C-FAF4-F146-9197-4248E2B5F55A}"/>
              </a:ext>
            </a:extLst>
          </p:cNvPr>
          <p:cNvSpPr txBox="1"/>
          <p:nvPr/>
        </p:nvSpPr>
        <p:spPr>
          <a:xfrm>
            <a:off x="641158" y="5866696"/>
            <a:ext cx="10852485" cy="6463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 =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exec_net.infer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(inputs={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images})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detections = res[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out_blob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][0][0]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079C1FB-6F4D-C545-B289-995030DD7417}"/>
              </a:ext>
            </a:extLst>
          </p:cNvPr>
          <p:cNvSpPr txBox="1"/>
          <p:nvPr/>
        </p:nvSpPr>
        <p:spPr>
          <a:xfrm>
            <a:off x="641158" y="549736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추론</a:t>
            </a:r>
          </a:p>
        </p:txBody>
      </p:sp>
    </p:spTree>
    <p:extLst>
      <p:ext uri="{BB962C8B-B14F-4D97-AF65-F5344CB8AC3E}">
        <p14:creationId xmlns:p14="http://schemas.microsoft.com/office/powerpoint/2010/main" val="405019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-2160" y="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인공지능 딥 러닝 구현 순서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76400" y="694080"/>
            <a:ext cx="11352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>
              <a:lnSpc>
                <a:spcPct val="100000"/>
              </a:lnSpc>
            </a:pPr>
            <a:r>
              <a:rPr lang="en-US" sz="2400" b="1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구현 순서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621360" y="1265400"/>
            <a:ext cx="10944720" cy="5369040"/>
          </a:xfrm>
          <a:prstGeom prst="rect">
            <a:avLst/>
          </a:prstGeom>
          <a:solidFill>
            <a:srgbClr val="5B9BD5"/>
          </a:soli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Framework 과 Network 모델을 선정한다. Image classification? Object Detection?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TF, Caffe, Mxnet, CNTK, AlexNet, LeNet, SSD, Yolo, GoogleNet, etc.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Dataset 준비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이미 학습에 사용된 Dataset에 추가 학습하거나 (예: Cifar, MNIST, ImageNet, etc)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직접 Dataset을 구축 합니다.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학습 &amp; 테스트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Framework 선택 (Caffe, Tensorflow, etc).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학습과 최적화를 통해 최종적으로 Network 구성하고, Weights 값을 갖습니다. 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FFFFFF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Learning Framework 선택 (Caffe, Tensorflow, </a:t>
            </a:r>
            <a:r>
              <a:rPr lang="en-US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</a:t>
            </a: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etc).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00240" lvl="2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모델 트레이닝에서 얻은 Network, Weights 값를 사용해서 주어진 입력 데이터가 훈련된 오브젝트중 에디에 가까운지을 분석해 줍니다.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541920" y="1240513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추론 결과처리 후 일정 인식률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(confidence)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이상인 데이터만 이후 코드 실행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594792" y="1676406"/>
            <a:ext cx="10852485" cy="341632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for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detect in enumerate(detections):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image_id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float(detect[0])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label_index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int(detect[1])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confidence = float(detect[2])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if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image_id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&lt; 0 or confidence == 0.: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continue 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if confidence &gt; 0.7: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2112" y="620200"/>
            <a:ext cx="2641711" cy="39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prstClr val="black"/>
                </a:solidFill>
              </a:rPr>
              <a:t>7 Inference</a:t>
            </a:r>
            <a:r>
              <a:rPr lang="ko-KR" altLang="en-US" sz="1400" dirty="0">
                <a:solidFill>
                  <a:prstClr val="black"/>
                </a:solidFill>
              </a:rPr>
              <a:t>결과 표시하기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03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2112" y="620200"/>
            <a:ext cx="2641711" cy="39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prstClr val="black"/>
                </a:solidFill>
              </a:rPr>
              <a:t>7 Inference</a:t>
            </a:r>
            <a:r>
              <a:rPr lang="ko-KR" altLang="en-US" sz="1400" dirty="0">
                <a:solidFill>
                  <a:prstClr val="black"/>
                </a:solidFill>
              </a:rPr>
              <a:t>결과 표시하기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674341" y="1161821"/>
            <a:ext cx="10962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Confidence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0.7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보다 큰 데이터에 대해 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원하는 물체가 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인식됐을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시 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detect_count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씩 증가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0.7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보다 작으면 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detect_count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되므로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15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프레임 이상 연속으로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detect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되어야 프레임을 캡처한다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674341" y="2183606"/>
            <a:ext cx="10852485" cy="424731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if confidence &gt; 0.7: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detected = labels[label_index-1]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print(detected,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detect_count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#if detected == "cat":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#  print("cat confidence:", confidence)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if detected == "person" or detected == "dog" or detected == "plane" or detected == "horse: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detect_count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+= 1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if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detect_count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&gt; 15: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. . .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. . .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else: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en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detect_count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0</a:t>
            </a: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captured = False</a:t>
            </a:r>
            <a:b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en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891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2112" y="620200"/>
            <a:ext cx="2641711" cy="39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prstClr val="black"/>
                </a:solidFill>
              </a:rPr>
              <a:t>7 Inference</a:t>
            </a:r>
            <a:r>
              <a:rPr lang="ko-KR" altLang="en-US" sz="1400" dirty="0">
                <a:solidFill>
                  <a:prstClr val="black"/>
                </a:solidFill>
              </a:rPr>
              <a:t>결과 표시하기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608678" y="1178813"/>
            <a:ext cx="10962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캡처 코드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cv2.imwrite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함수로 이미지를 저장한다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Timestamp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캡처 시간을 분 초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100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분의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초를 저장해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사진 파일의 제목으로 사용한다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캡쳐 후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captured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True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만들어 한 상황에 한 번만 캡처가 되도록 한다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663759" y="2822242"/>
            <a:ext cx="10852485" cy="397031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if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detect_count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&gt; 15: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font = cv2.FONT_HERSHEY_SIMPLEX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msg = "{} image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saved".format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(detected)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if not captured: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now =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time.time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localtime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datetime.datetime.fromtimestamp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(int(now))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hundred = str(now).split('.')[1][:2]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timestamp = "%02d%02d%s" % (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localtime.minute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localtime.second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hundred)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cv2.imwrite("{}{}.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jpeg".format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(detected, timestamp), frame)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captured = True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if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is_first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first_detect_time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time.time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is_first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False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else: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last_detect_time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time.time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cv2.putText(frame, msg, (30, 30), font, 1.5, (255,255,255), 2, cv2.LINE_AA)</a:t>
            </a:r>
          </a:p>
        </p:txBody>
      </p:sp>
    </p:spTree>
    <p:extLst>
      <p:ext uri="{BB962C8B-B14F-4D97-AF65-F5344CB8AC3E}">
        <p14:creationId xmlns:p14="http://schemas.microsoft.com/office/powerpoint/2010/main" val="2466075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4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2112" y="620200"/>
            <a:ext cx="2641711" cy="39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prstClr val="black"/>
                </a:solidFill>
              </a:rPr>
              <a:t>7 Inference</a:t>
            </a:r>
            <a:r>
              <a:rPr lang="ko-KR" altLang="en-US" sz="1400" dirty="0">
                <a:solidFill>
                  <a:prstClr val="black"/>
                </a:solidFill>
              </a:rPr>
              <a:t>결과 표시하기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679565" y="1220329"/>
            <a:ext cx="10962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캡처 코드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처음 이미지 캡처가 된 시간을 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first_detect_time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저장한다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is_first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False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만들어 그 후부터는 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last_detect_time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업데이트 된다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cv2.putText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함수로 사진이 캡처 됐음을 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메세지로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띄운다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679565" y="2547225"/>
            <a:ext cx="10852485" cy="397031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if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detect_count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&gt; 15: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font = cv2.FONT_HERSHEY_SIMPLEX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msg = "{} image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saved".format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(detected)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if not captured: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now =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time.time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localtime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datetime.datetime.fromtimestamp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(int(now))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hundred = str(now).split('.')[1][:2]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timestamp = "%02d%02d%s" % (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localtime.minute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localtime.second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hundred)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cv2.imwrite("{}{}.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jpeg".format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(detected, timestamp), frame)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captured = True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if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is_first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first_detect_time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time.time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is_first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False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else: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last_detect_time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time.time</a:t>
            </a: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  <a:b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cv2.putText(frame, msg, (30, 30), font, 1.5, (255,255,255), 2, cv2.LINE_AA)</a:t>
            </a:r>
          </a:p>
        </p:txBody>
      </p:sp>
    </p:spTree>
    <p:extLst>
      <p:ext uri="{BB962C8B-B14F-4D97-AF65-F5344CB8AC3E}">
        <p14:creationId xmlns:p14="http://schemas.microsoft.com/office/powerpoint/2010/main" val="3930047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4"/>
          <p:cNvSpPr/>
          <p:nvPr/>
        </p:nvSpPr>
        <p:spPr>
          <a:xfrm>
            <a:off x="4680" y="625680"/>
            <a:ext cx="3185087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</a:t>
            </a:r>
            <a:r>
              <a:rPr lang="ko-KR" alt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 하기 </a:t>
            </a:r>
            <a:r>
              <a:rPr lang="en-US" altLang="ko-K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ko-KR" alt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코드 실행</a:t>
            </a:r>
            <a:r>
              <a:rPr lang="en-US" altLang="ko-K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6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062" y="1547922"/>
            <a:ext cx="808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코드 실행</a:t>
            </a:r>
            <a:endParaRPr lang="en-US" altLang="ko-KR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062" y="1972002"/>
            <a:ext cx="10853217" cy="64633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cd ~/sample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python3 mobilenet_woori.py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721800" y="2932560"/>
            <a:ext cx="10232712" cy="22155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Caffe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Pre-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trained된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</a:t>
            </a:r>
            <a:r>
              <a:rPr lang="en-US" altLang="ko-KR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SSD300을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이용하여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OpenVION에서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</a:p>
          <a:p>
            <a:pPr lvl="1"/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Model conversion/optimization </a:t>
            </a:r>
          </a:p>
          <a:p>
            <a:pPr lvl="1"/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</a:t>
            </a:r>
            <a:r>
              <a:rPr lang="ko-KR" alt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입출력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ko-KR" alt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네트웍 모델 지정 하기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</a:p>
          <a:p>
            <a:pPr lvl="1"/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</a:t>
            </a:r>
            <a:r>
              <a:rPr lang="ko-KR" alt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추론및 지정한 이미지 저장 하기 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altLang="ko-KR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804816" y="1112112"/>
            <a:ext cx="10047600" cy="1128168"/>
          </a:xfrm>
          <a:prstGeom prst="rect">
            <a:avLst/>
          </a:prstGeom>
          <a:noFill/>
          <a:ln w="38160">
            <a:solidFill>
              <a:srgbClr val="70AD47"/>
            </a:solidFill>
            <a:round/>
          </a:ln>
        </p:spPr>
        <p:txBody>
          <a:bodyPr/>
          <a:lstStyle/>
          <a:p>
            <a:r>
              <a:rPr lang="en-US" sz="32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SSD300</a:t>
            </a:r>
            <a:r>
              <a:rPr lang="ko-KR" altLang="en-US" sz="32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은 </a:t>
            </a:r>
            <a:r>
              <a:rPr lang="en-US" altLang="ko-KR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r>
            <a:r>
              <a:rPr lang="ko-KR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가지 사물을 학습시킨 </a:t>
            </a:r>
            <a:r>
              <a:rPr lang="en-US" altLang="ko-KR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detection </a:t>
            </a:r>
            <a:r>
              <a:rPr lang="ko-KR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모델로 가볍게 사용이 가능합니다</a:t>
            </a:r>
            <a:r>
              <a:rPr lang="en-US" altLang="ko-KR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r>
              <a:rPr lang="ko-KR" alt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을 이용한 추론 –  Mobilenet-SSD 모델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476487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51748" y="1257559"/>
            <a:ext cx="10870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/home/intel/my_model/ 의 위치에  Caffe 로 트레이닝을 해서 만들어진 모델 </a:t>
            </a:r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sss300.caffemodel</a:t>
            </a: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과 </a:t>
            </a:r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ssd300.prototxt</a:t>
            </a: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 있다.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60420" y="2212565"/>
            <a:ext cx="11155320" cy="820239"/>
          </a:xfrm>
          <a:prstGeom prst="rect">
            <a:avLst/>
          </a:prstGeom>
          <a:solidFill>
            <a:srgbClr val="FFC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$    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cd 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opt/intel/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openvino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deployment_tools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model_optimizer</a:t>
            </a:r>
            <a:endParaRPr lang="en-US" sz="20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$ 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  python3 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mo.py --</a:t>
            </a:r>
            <a:r>
              <a:rPr lang="en-US" sz="2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input_model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2000" spc="-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~/</a:t>
            </a:r>
            <a:r>
              <a:rPr lang="en-US" sz="2000" spc="-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my_model/</a:t>
            </a:r>
            <a:r>
              <a:rPr lang="en-US" sz="2000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ssd300.caffemodel</a:t>
            </a:r>
            <a:r>
              <a:rPr lang="en-US" sz="2000" spc="-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--</a:t>
            </a:r>
            <a:r>
              <a:rPr lang="en-US" sz="2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output_dir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~/</a:t>
            </a:r>
            <a:r>
              <a:rPr lang="en-US" sz="2000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my_model</a:t>
            </a:r>
            <a:endParaRPr lang="en-US" sz="2000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660420" y="3187729"/>
            <a:ext cx="109623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 전환이 성공적으로 이루어 졌다면 </a:t>
            </a:r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~/my_model 폴더에 test.xml, test.bin file들이 생성된다.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360" y="620640"/>
            <a:ext cx="31086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Conversion 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748" y="5435601"/>
            <a:ext cx="10853217" cy="707886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cd ~/sample</a:t>
            </a:r>
          </a:p>
          <a:p>
            <a:pPr lvl="0" latinLnBrk="0">
              <a:defRPr/>
            </a:pPr>
            <a:r>
              <a:rPr kumimoji="0" lang="en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</a:t>
            </a:r>
            <a:r>
              <a:rPr lang="en" altLang="ko-KR" sz="2000" ker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python3 </a:t>
            </a:r>
            <a:r>
              <a:rPr lang="en" altLang="ko-KR" sz="2000" kern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main_ssd.py</a:t>
            </a:r>
            <a:endParaRPr lang="en" altLang="ko-KR" sz="2000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0" y="3913823"/>
            <a:ext cx="5175144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Coding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 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–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입출력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디바이스 지정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360" y="4867188"/>
            <a:ext cx="31086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 하기 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– main_ssd.py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67101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721800" y="2932560"/>
            <a:ext cx="10232712" cy="22155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Caffe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Pre-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trained된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</a:t>
            </a:r>
            <a:r>
              <a:rPr lang="en-US" altLang="ko-KR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mnist을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이용하여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OpenVION에서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</a:t>
            </a:r>
            <a:r>
              <a:rPr lang="en-US" altLang="ko-K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altLang="ko-KR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</a:p>
          <a:p>
            <a:pPr lvl="1"/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Model conversion/optimization </a:t>
            </a:r>
          </a:p>
          <a:p>
            <a:pPr lvl="1"/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</a:t>
            </a:r>
            <a:r>
              <a:rPr lang="ko-KR" alt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입출력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ko-KR" alt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네트웍 모델 지정 하기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</a:p>
          <a:p>
            <a:pPr lvl="1"/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</a:t>
            </a:r>
            <a:r>
              <a:rPr lang="ko-KR" alt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추론및 지정한 이미지 저장 하기 </a:t>
            </a:r>
            <a:r>
              <a:rPr lang="en-US" altLang="ko-KR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lang="en-US" altLang="ko-KR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804816" y="1112112"/>
            <a:ext cx="10047600" cy="1128168"/>
          </a:xfrm>
          <a:prstGeom prst="rect">
            <a:avLst/>
          </a:prstGeom>
          <a:noFill/>
          <a:ln w="38160">
            <a:solidFill>
              <a:srgbClr val="70AD47"/>
            </a:solidFill>
            <a:round/>
          </a:ln>
        </p:spPr>
        <p:txBody>
          <a:bodyPr/>
          <a:lstStyle/>
          <a:p>
            <a:r>
              <a:rPr lang="en-US" sz="32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MNIST LeNet</a:t>
            </a:r>
            <a:r>
              <a:rPr lang="ko-KR" altLang="en-US" sz="32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은 </a:t>
            </a:r>
            <a:r>
              <a:rPr lang="en-US" altLang="ko-KR" sz="32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0-9</a:t>
            </a:r>
            <a:r>
              <a:rPr lang="ko-KR" altLang="en-US" sz="32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까지 숫자를 학습시킨 </a:t>
            </a:r>
            <a:r>
              <a:rPr lang="en-US" altLang="ko-KR" sz="32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classification  </a:t>
            </a:r>
            <a:r>
              <a:rPr lang="ko-KR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모델로 가볍게 사용이 가능합니다</a:t>
            </a:r>
            <a:r>
              <a:rPr lang="en-US" altLang="ko-KR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r>
              <a:rPr lang="ko-KR" alt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을 이용한 추론 –  Mobilenet-SSD 모델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374965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78596" y="1641607"/>
            <a:ext cx="10870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/home/intel/my_model/ 의 위치에  Caffe 로 트레이닝을 해서 만들어진 모델 </a:t>
            </a:r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lenet.caffemodel과 lenet.prototxt</a:t>
            </a: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 있다.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587268" y="2596613"/>
            <a:ext cx="11155320" cy="820239"/>
          </a:xfrm>
          <a:prstGeom prst="rect">
            <a:avLst/>
          </a:prstGeom>
          <a:solidFill>
            <a:srgbClr val="FFC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$    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cd 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opt/intel/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openvino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deployment_tools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2000" spc="-1" dirty="0" err="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model_optimizer</a:t>
            </a:r>
            <a:endParaRPr lang="en-US" sz="2000" spc="-1" dirty="0">
              <a:solidFill>
                <a:prstClr val="black"/>
              </a:solidFill>
              <a:uFill>
                <a:solidFill>
                  <a:srgbClr val="FFFFFF"/>
                </a:solidFill>
              </a:u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$ </a:t>
            </a:r>
            <a:r>
              <a:rPr lang="en-US" sz="2000" spc="-1" dirty="0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  python3 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mo.py --</a:t>
            </a:r>
            <a:r>
              <a:rPr lang="en-US" sz="2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input_model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2000" spc="-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~/</a:t>
            </a:r>
            <a:r>
              <a:rPr lang="en-US" sz="2000" spc="-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my_model/</a:t>
            </a:r>
            <a:r>
              <a:rPr lang="en-US" sz="2000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lenet.caffemodel</a:t>
            </a:r>
            <a:r>
              <a:rPr lang="en-US" sz="2000" spc="-1" smtClean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--</a:t>
            </a:r>
            <a:r>
              <a:rPr lang="en-US" sz="2000" spc="-1" dirty="0" err="1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output_dir</a:t>
            </a:r>
            <a:r>
              <a:rPr lang="en-US" sz="2000" spc="-1" dirty="0">
                <a:solidFill>
                  <a:prstClr val="black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~/</a:t>
            </a:r>
            <a:r>
              <a:rPr lang="en-US" sz="2000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my_model</a:t>
            </a:r>
            <a:endParaRPr lang="en-US" sz="2000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587268" y="3571777"/>
            <a:ext cx="109623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 전환이 성공적으로 이루어 졌다면 </a:t>
            </a:r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~/my_model 폴더에 </a:t>
            </a:r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lenet.xml</a:t>
            </a: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lenet.bin </a:t>
            </a: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file들이 생성된다.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360" y="620640"/>
            <a:ext cx="31086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Conversion </a:t>
            </a:r>
            <a:r>
              <a:rPr lang="ko-KR" alt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24309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555" y="234525"/>
            <a:ext cx="614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atinLnBrk="0"/>
            <a:r>
              <a:rPr lang="en-US" altLang="ko-KR" dirty="0">
                <a:solidFill>
                  <a:prstClr val="black"/>
                </a:solidFill>
              </a:rPr>
              <a:t>OpenVINO</a:t>
            </a:r>
            <a:r>
              <a:rPr lang="ko-KR" altLang="en-US" dirty="0">
                <a:solidFill>
                  <a:prstClr val="black"/>
                </a:solidFill>
              </a:rPr>
              <a:t>의 </a:t>
            </a:r>
            <a:r>
              <a:rPr lang="en-US" altLang="ko-KR" dirty="0">
                <a:solidFill>
                  <a:prstClr val="black"/>
                </a:solidFill>
              </a:rPr>
              <a:t>Deep Learning Toolkit</a:t>
            </a:r>
            <a:r>
              <a:rPr lang="ko-KR" altLang="en-US" dirty="0">
                <a:solidFill>
                  <a:prstClr val="black"/>
                </a:solidFill>
              </a:rPr>
              <a:t>을 사용하여 </a:t>
            </a:r>
            <a:r>
              <a:rPr lang="en-US" altLang="ko-KR" dirty="0">
                <a:solidFill>
                  <a:prstClr val="black"/>
                </a:solidFill>
              </a:rPr>
              <a:t>S/W </a:t>
            </a:r>
            <a:r>
              <a:rPr lang="ko-KR" altLang="en-US" dirty="0">
                <a:solidFill>
                  <a:prstClr val="black"/>
                </a:solidFill>
              </a:rPr>
              <a:t>구현하기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" y="1001249"/>
            <a:ext cx="208799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dirty="0">
                <a:solidFill>
                  <a:prstClr val="black"/>
                </a:solidFill>
              </a:rPr>
              <a:t>입력영상을 </a:t>
            </a:r>
            <a:r>
              <a:rPr lang="en-US" altLang="ko-KR" sz="1400" dirty="0">
                <a:solidFill>
                  <a:prstClr val="black"/>
                </a:solidFill>
              </a:rPr>
              <a:t>Load</a:t>
            </a:r>
            <a:r>
              <a:rPr lang="ko-KR" altLang="en-US" sz="1400" dirty="0">
                <a:solidFill>
                  <a:prstClr val="black"/>
                </a:solidFill>
              </a:rPr>
              <a:t>하기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18882" y="1034836"/>
            <a:ext cx="8663489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auto 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infer_request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executable_network.CreateInferRequest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();</a:t>
            </a:r>
          </a:p>
          <a:p>
            <a:pPr latinLnBrk="0"/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auto input = 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infer_request.GetBlob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input_name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);</a:t>
            </a:r>
          </a:p>
          <a:p>
            <a:pPr latinLnBrk="0"/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auto 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input_data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 = input-&gt;buffer().as&lt;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PrecisionTrait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&lt;Precision::U8&gt;::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value_type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*&gt;();</a:t>
            </a:r>
          </a:p>
          <a:p>
            <a:pPr latinLnBrk="0"/>
            <a:endParaRPr lang="en-US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atinLnBrk="0"/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/* Copying data from image to the input blob */</a:t>
            </a:r>
          </a:p>
          <a:p>
            <a:pPr latinLnBrk="0"/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cv::Mat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ori_image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infer_image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pPr latinLnBrk="0"/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ori_image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= cv::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imread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("/home/intel/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my_model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/input.jpg");</a:t>
            </a:r>
          </a:p>
          <a:p>
            <a:pPr latinLnBrk="0"/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cv::resize(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ori_image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infer_image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, cv::Size(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input_info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-&gt;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getDims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()[0],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input_info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-&gt;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getDims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()[1]));</a:t>
            </a:r>
          </a:p>
          <a:p>
            <a:pPr latinLnBrk="0"/>
            <a:endParaRPr lang="en-US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atinLnBrk="0"/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size_t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channels_number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 = input-&gt;dims()[2];</a:t>
            </a:r>
          </a:p>
          <a:p>
            <a:pPr latinLnBrk="0"/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size_t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image_size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 = input-&gt;dims()[1] * input-&gt;dims()[0];</a:t>
            </a:r>
          </a:p>
          <a:p>
            <a:pPr latinLnBrk="0"/>
            <a:endParaRPr lang="en-US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atinLnBrk="0"/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for 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= 0;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&lt;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image_size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; ++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) {</a:t>
            </a:r>
          </a:p>
          <a:p>
            <a:pPr latinLnBrk="0"/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for 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= 0;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&lt;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channels_number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; ++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) {</a:t>
            </a:r>
          </a:p>
          <a:p>
            <a:pPr latinLnBrk="0"/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input_data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*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image_size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+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 = infer_image.at&lt;cv::Vec3b&gt;(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)[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];</a:t>
            </a:r>
          </a:p>
          <a:p>
            <a:pPr latinLnBrk="0"/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latinLnBrk="0"/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</a:p>
          <a:p>
            <a:pPr latinLnBrk="0"/>
            <a:endParaRPr lang="en-US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atinLnBrk="0"/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/* Running the request synchronously */</a:t>
            </a:r>
          </a:p>
          <a:p>
            <a:pPr latinLnBrk="0"/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infer_request.Infer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Rectangle 2"/>
          <p:cNvSpPr/>
          <p:nvPr/>
        </p:nvSpPr>
        <p:spPr>
          <a:xfrm>
            <a:off x="753376" y="4605395"/>
            <a:ext cx="1920854" cy="16140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38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1" name="Oval 20"/>
          <p:cNvSpPr/>
          <p:nvPr/>
        </p:nvSpPr>
        <p:spPr>
          <a:xfrm>
            <a:off x="10145459" y="5063787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dirty="0">
                <a:solidFill>
                  <a:prstClr val="white"/>
                </a:solidFill>
              </a:rPr>
              <a:t>Inference Engine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6458" y="408217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sz="1400" dirty="0">
                <a:solidFill>
                  <a:prstClr val="black"/>
                </a:solidFill>
              </a:rPr>
              <a:t>Input</a:t>
            </a:r>
          </a:p>
          <a:p>
            <a:pPr latinLnBrk="0"/>
            <a:r>
              <a:rPr lang="en-US" sz="1400" dirty="0">
                <a:solidFill>
                  <a:prstClr val="black"/>
                </a:solidFill>
              </a:rPr>
              <a:t>width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81" y="5092855"/>
            <a:ext cx="649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sz="1400" dirty="0">
                <a:solidFill>
                  <a:prstClr val="black"/>
                </a:solidFill>
              </a:rPr>
              <a:t>Input</a:t>
            </a:r>
          </a:p>
          <a:p>
            <a:pPr latinLnBrk="0"/>
            <a:r>
              <a:rPr lang="en-US" sz="1400" dirty="0">
                <a:solidFill>
                  <a:prstClr val="black"/>
                </a:solidFill>
              </a:rPr>
              <a:t>height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595" y="5315335"/>
            <a:ext cx="270162" cy="265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8358" y="4666937"/>
            <a:ext cx="1920854" cy="16140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38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776" y="4745426"/>
            <a:ext cx="1920854" cy="1614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13800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18988" y="5350829"/>
            <a:ext cx="270162" cy="2653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dirty="0">
                <a:solidFill>
                  <a:prstClr val="white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76639" y="5401838"/>
            <a:ext cx="270162" cy="2653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dirty="0">
                <a:solidFill>
                  <a:prstClr val="white"/>
                </a:solidFill>
              </a:rPr>
              <a:t>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63078" y="4605395"/>
            <a:ext cx="1213561" cy="660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63077" y="5667188"/>
            <a:ext cx="1164547" cy="5907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59103" y="50253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sz="1400" dirty="0" smtClean="0">
                <a:solidFill>
                  <a:prstClr val="black"/>
                </a:solidFill>
              </a:rPr>
              <a:t>32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95816" y="531533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sz="1400" dirty="0" smtClean="0">
                <a:solidFill>
                  <a:prstClr val="black"/>
                </a:solidFill>
              </a:rPr>
              <a:t>32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50650" y="5395701"/>
            <a:ext cx="884388" cy="81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53269" y="5401480"/>
            <a:ext cx="884388" cy="816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55888" y="5400125"/>
            <a:ext cx="884388" cy="8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1844" y="544801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68407" y="509234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sz="1400" dirty="0" smtClean="0">
                <a:solidFill>
                  <a:prstClr val="black"/>
                </a:solidFill>
              </a:rPr>
              <a:t>1024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17121" y="509890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sz="1400" dirty="0" smtClean="0">
                <a:solidFill>
                  <a:prstClr val="black"/>
                </a:solidFill>
              </a:rPr>
              <a:t>1024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81799" y="507963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sz="1400" dirty="0" smtClean="0">
                <a:solidFill>
                  <a:prstClr val="black"/>
                </a:solidFill>
              </a:rPr>
              <a:t>1024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705868" y="5425268"/>
            <a:ext cx="1143758" cy="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832717" y="5439998"/>
            <a:ext cx="1143758" cy="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3340" y="643179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dirty="0">
                <a:solidFill>
                  <a:prstClr val="black"/>
                </a:solidFill>
              </a:rPr>
              <a:t>Interleaved format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13681" y="5571121"/>
            <a:ext cx="14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dirty="0">
                <a:solidFill>
                  <a:prstClr val="black"/>
                </a:solidFill>
              </a:rPr>
              <a:t>Planar format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9646" y="5640859"/>
            <a:ext cx="177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dirty="0">
                <a:solidFill>
                  <a:prstClr val="black"/>
                </a:solidFill>
              </a:rPr>
              <a:t>Network model </a:t>
            </a:r>
          </a:p>
          <a:p>
            <a:pPr latinLnBrk="0"/>
            <a:r>
              <a:rPr lang="en-US" altLang="ko-KR" dirty="0">
                <a:solidFill>
                  <a:prstClr val="black"/>
                </a:solidFill>
              </a:rPr>
              <a:t>Input Size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in .xml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9" name="Left Bracket 48"/>
          <p:cNvSpPr/>
          <p:nvPr/>
        </p:nvSpPr>
        <p:spPr>
          <a:xfrm>
            <a:off x="3350136" y="2101794"/>
            <a:ext cx="92468" cy="480647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Left Bracket 50"/>
          <p:cNvSpPr/>
          <p:nvPr/>
        </p:nvSpPr>
        <p:spPr>
          <a:xfrm>
            <a:off x="3307788" y="3516892"/>
            <a:ext cx="103994" cy="806503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93312" y="2137736"/>
            <a:ext cx="116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dirty="0">
                <a:solidFill>
                  <a:prstClr val="black"/>
                </a:solidFill>
              </a:rPr>
              <a:t>1. Resizing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40017" y="3520676"/>
            <a:ext cx="1655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dirty="0">
                <a:solidFill>
                  <a:prstClr val="black"/>
                </a:solidFill>
              </a:rPr>
              <a:t>2. Color format </a:t>
            </a:r>
            <a:endParaRPr lang="en-US" dirty="0" smtClean="0">
              <a:solidFill>
                <a:prstClr val="black"/>
              </a:solidFill>
            </a:endParaRPr>
          </a:p>
          <a:p>
            <a:pPr latinLnBrk="0"/>
            <a:r>
              <a:rPr lang="en-US" dirty="0" smtClean="0">
                <a:solidFill>
                  <a:prstClr val="black"/>
                </a:solidFill>
              </a:rPr>
              <a:t>conversion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" y="19082"/>
            <a:ext cx="121919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latinLnBrk="0"/>
            <a:r>
              <a:rPr lang="en-US" altLang="ko-KR" sz="3200" dirty="0" err="1">
                <a:solidFill>
                  <a:prstClr val="black"/>
                </a:solidFill>
              </a:rPr>
              <a:t>OpenVINO</a:t>
            </a:r>
            <a:r>
              <a:rPr lang="ko-KR" altLang="en-US" sz="3200" dirty="0">
                <a:solidFill>
                  <a:prstClr val="black"/>
                </a:solidFill>
              </a:rPr>
              <a:t>의 </a:t>
            </a:r>
            <a:r>
              <a:rPr lang="en-US" altLang="ko-KR" sz="3200" dirty="0">
                <a:solidFill>
                  <a:prstClr val="black"/>
                </a:solidFill>
              </a:rPr>
              <a:t>Deep Learning Toolkit</a:t>
            </a:r>
            <a:r>
              <a:rPr lang="ko-KR" altLang="en-US" sz="3200" dirty="0">
                <a:solidFill>
                  <a:prstClr val="black"/>
                </a:solidFill>
              </a:rPr>
              <a:t>을 사용하여 </a:t>
            </a:r>
            <a:r>
              <a:rPr lang="en-US" altLang="ko-KR" sz="3200" dirty="0">
                <a:solidFill>
                  <a:prstClr val="black"/>
                </a:solidFill>
              </a:rPr>
              <a:t>S/W </a:t>
            </a:r>
            <a:r>
              <a:rPr lang="ko-KR" altLang="en-US" sz="3200" dirty="0">
                <a:solidFill>
                  <a:prstClr val="black"/>
                </a:solidFill>
              </a:rPr>
              <a:t>구현하기</a:t>
            </a:r>
            <a:endParaRPr lang="en-US" altLang="ko-KR" sz="3200" dirty="0">
              <a:solidFill>
                <a:prstClr val="black"/>
              </a:solidFill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0" y="628537"/>
            <a:ext cx="5175144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Coding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하기 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–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입출력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디바이스 지정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1764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2" grpId="0"/>
      <p:bldP spid="30" grpId="0" animBg="1"/>
      <p:bldP spid="34" grpId="0" animBg="1"/>
      <p:bldP spid="36" grpId="0" animBg="1"/>
      <p:bldP spid="37" grpId="0"/>
      <p:bldP spid="38" grpId="0"/>
      <p:bldP spid="39" grpId="0"/>
      <p:bldP spid="40" grpId="0"/>
      <p:bldP spid="43" grpId="0"/>
      <p:bldP spid="44" grpId="0"/>
      <p:bldP spid="47" grpId="0"/>
      <p:bldP spid="49" grpId="0" animBg="1"/>
      <p:bldP spid="51" grpId="0" animBg="1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01680" y="1714320"/>
            <a:ext cx="4761000" cy="454104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0" lvl="1" indent="-456840">
              <a:lnSpc>
                <a:spcPct val="100000"/>
              </a:lnSpc>
              <a:buClr>
                <a:srgbClr val="0070C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Framework 과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4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Network 모델을 선정합니다.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Framework  - TF, Caffe, Mxnet, BigDL, CNTK….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Network topology – ResNet50, InceptionV3, MobileNet, SSD300….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Category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classification, Object Detection, Image segmentation, Speech Recognition,…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7"/>
          <p:cNvPicPr/>
          <p:nvPr/>
        </p:nvPicPr>
        <p:blipFill>
          <a:blip r:embed="rId3"/>
          <a:stretch/>
        </p:blipFill>
        <p:spPr>
          <a:xfrm>
            <a:off x="5495400" y="1140120"/>
            <a:ext cx="6218280" cy="2059200"/>
          </a:xfrm>
          <a:prstGeom prst="rect">
            <a:avLst/>
          </a:prstGeom>
          <a:ln>
            <a:noFill/>
          </a:ln>
        </p:spPr>
      </p:pic>
      <p:pic>
        <p:nvPicPr>
          <p:cNvPr id="135" name="Picture 18"/>
          <p:cNvPicPr/>
          <p:nvPr/>
        </p:nvPicPr>
        <p:blipFill>
          <a:blip r:embed="rId4"/>
          <a:stretch/>
        </p:blipFill>
        <p:spPr>
          <a:xfrm>
            <a:off x="5236200" y="3396240"/>
            <a:ext cx="6955560" cy="342648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-2160" y="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5B9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인공지능 딥 러닝 구현 순서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320" y="411840"/>
            <a:ext cx="10972440" cy="539136"/>
          </a:xfrm>
        </p:spPr>
        <p:txBody>
          <a:bodyPr/>
          <a:lstStyle/>
          <a:p>
            <a:r>
              <a:rPr lang="en-US" altLang="ko-KR" sz="3600" smtClean="0"/>
              <a:t>LeNet-5</a:t>
            </a:r>
            <a:r>
              <a:rPr lang="ko-KR" altLang="en-US" sz="3600"/>
              <a:t> </a:t>
            </a:r>
            <a:r>
              <a:rPr lang="ko-KR" altLang="en-US" sz="3600" smtClean="0"/>
              <a:t>구조 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endParaRPr lang="ko-KR" altLang="en-US" sz="3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20" y="792051"/>
            <a:ext cx="10658475" cy="30850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320" y="5020609"/>
            <a:ext cx="3086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rgbClr val="0070C0"/>
                </a:solidFill>
              </a:rPr>
              <a:t>입력 영상에 대해 </a:t>
            </a:r>
            <a:endParaRPr lang="en-US" altLang="ko-KR" sz="2400" smtClean="0">
              <a:solidFill>
                <a:srgbClr val="0070C0"/>
              </a:solidFill>
            </a:endParaRPr>
          </a:p>
          <a:p>
            <a:r>
              <a:rPr lang="ko-KR" altLang="en-US" sz="2400" smtClean="0">
                <a:solidFill>
                  <a:srgbClr val="0070C0"/>
                </a:solidFill>
              </a:rPr>
              <a:t>각각의 단계별 영상</a:t>
            </a:r>
            <a:r>
              <a:rPr lang="en-US" altLang="ko-KR" sz="2400" smtClean="0">
                <a:solidFill>
                  <a:srgbClr val="0070C0"/>
                </a:solidFill>
              </a:rPr>
              <a:t>. </a:t>
            </a:r>
            <a:endParaRPr lang="ko-KR" altLang="en-US" sz="240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76" y="4151375"/>
            <a:ext cx="6476619" cy="23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9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659079" y="2132203"/>
            <a:ext cx="8816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실행 및 결과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1332491" y="2657614"/>
            <a:ext cx="3870445" cy="3834626"/>
          </a:xfrm>
          <a:prstGeom prst="rect">
            <a:avLst/>
          </a:pr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Top 10 results: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1.0000000 label #0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0.0000000 label #4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0.0000000 label #8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0.0000000 label #9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0.0000000 label #7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0.0000000 label #3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0.0000000 label #1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0.0000000 label #5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0.0000000 label #2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0.0000000 label #6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intel@nuc:~/sample$ _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5639760" y="3033072"/>
            <a:ext cx="5808528" cy="22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 Network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모델과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가중치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정보로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입력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영상 에 대한</a:t>
            </a:r>
          </a:p>
          <a:p>
            <a:pPr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결과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10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개를 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보여</a:t>
            </a:r>
            <a:r>
              <a:rPr lang="ko-KR" alt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줍니다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 확률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값이며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모두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합치면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이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됩니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다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 가장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높은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확률을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가지는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Label을 선택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합니다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-. 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여기서는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 </a:t>
            </a:r>
            <a:r>
              <a:rPr lang="ko-KR" alt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입니다</a:t>
            </a:r>
            <a:r>
              <a:rPr lang="en-US" sz="2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6"/>
          <p:cNvSpPr/>
          <p:nvPr/>
        </p:nvSpPr>
        <p:spPr>
          <a:xfrm>
            <a:off x="0" y="19080"/>
            <a:ext cx="12191760" cy="5778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OpenVINO Deep Learning Toolkit을 이용한 딥러닝 추론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079" y="1165293"/>
            <a:ext cx="10853217" cy="707886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cd ~/sample</a:t>
            </a:r>
          </a:p>
          <a:p>
            <a:pPr lvl="0" latinLnBrk="0">
              <a:defRPr/>
            </a:pPr>
            <a:r>
              <a:rPr kumimoji="0" lang="en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</a:t>
            </a:r>
            <a:r>
              <a:rPr lang="en" altLang="ko-KR" sz="2000" ker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python3 </a:t>
            </a:r>
            <a:r>
              <a:rPr lang="en" altLang="ko-KR" sz="2000" kern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lenet.py</a:t>
            </a:r>
            <a:endParaRPr lang="en" altLang="ko-KR" sz="2000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7691" y="596880"/>
            <a:ext cx="3108600" cy="395280"/>
          </a:xfrm>
          <a:prstGeom prst="rect">
            <a:avLst/>
          </a:prstGeom>
          <a:gradFill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</a:t>
            </a:r>
            <a:r>
              <a:rPr lang="ko-KR" altLang="en-US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추론 하기 </a:t>
            </a:r>
            <a:r>
              <a:rPr lang="en-US" altLang="ko-K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– lenet.py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extShape 1"/>
          <p:cNvSpPr txBox="1"/>
          <p:nvPr/>
        </p:nvSpPr>
        <p:spPr>
          <a:xfrm>
            <a:off x="3591360" y="2547720"/>
            <a:ext cx="4666680" cy="54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ko-KR" altLang="en-US" sz="7200" spc="-1" smtClean="0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감사합니다</a:t>
            </a:r>
            <a:r>
              <a:rPr lang="en-US" altLang="ko-KR" sz="7200" spc="-1" smtClean="0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. </a:t>
            </a:r>
            <a:endParaRPr lang="en-US" sz="2400" b="0" strike="noStrike" spc="-1">
              <a:solidFill>
                <a:srgbClr val="0071C5"/>
              </a:solidFill>
              <a:uFill>
                <a:solidFill>
                  <a:srgbClr val="FFFFFF"/>
                </a:solidFill>
              </a:uFill>
              <a:latin typeface="Intel Clear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69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Object detection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8" name="Content Placeholder 3"/>
          <p:cNvPicPr/>
          <p:nvPr/>
        </p:nvPicPr>
        <p:blipFill>
          <a:blip r:embed="rId2"/>
          <a:stretch/>
        </p:blipFill>
        <p:spPr>
          <a:xfrm>
            <a:off x="489960" y="2305440"/>
            <a:ext cx="4970880" cy="3079080"/>
          </a:xfrm>
          <a:prstGeom prst="rect">
            <a:avLst/>
          </a:prstGeom>
          <a:ln>
            <a:noFill/>
          </a:ln>
        </p:spPr>
      </p:pic>
      <p:pic>
        <p:nvPicPr>
          <p:cNvPr id="139" name="Picture 4"/>
          <p:cNvPicPr/>
          <p:nvPr/>
        </p:nvPicPr>
        <p:blipFill>
          <a:blip r:embed="rId3"/>
          <a:stretch/>
        </p:blipFill>
        <p:spPr>
          <a:xfrm>
            <a:off x="5861160" y="491040"/>
            <a:ext cx="5905080" cy="3013560"/>
          </a:xfrm>
          <a:prstGeom prst="rect">
            <a:avLst/>
          </a:prstGeom>
          <a:ln>
            <a:noFill/>
          </a:ln>
        </p:spPr>
      </p:pic>
      <p:pic>
        <p:nvPicPr>
          <p:cNvPr id="140" name="Picture 5"/>
          <p:cNvPicPr/>
          <p:nvPr/>
        </p:nvPicPr>
        <p:blipFill>
          <a:blip r:embed="rId4"/>
          <a:stretch/>
        </p:blipFill>
        <p:spPr>
          <a:xfrm>
            <a:off x="5914080" y="3630960"/>
            <a:ext cx="5798880" cy="304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38080" y="365040"/>
            <a:ext cx="10515240" cy="847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2" name="Content Placeholder 3"/>
          <p:cNvPicPr/>
          <p:nvPr/>
        </p:nvPicPr>
        <p:blipFill>
          <a:blip r:embed="rId2"/>
          <a:stretch/>
        </p:blipFill>
        <p:spPr>
          <a:xfrm>
            <a:off x="3436200" y="1744560"/>
            <a:ext cx="7563240" cy="322560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4083120" y="5406120"/>
            <a:ext cx="7765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https://www.tensorflow.org/tutorials/images/image_recognition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1155600" y="2576160"/>
            <a:ext cx="1574280" cy="17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Pattern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365040"/>
            <a:ext cx="10515240" cy="434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segmentation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6" name="Content Placeholder 3"/>
          <p:cNvPicPr/>
          <p:nvPr/>
        </p:nvPicPr>
        <p:blipFill>
          <a:blip r:embed="rId2"/>
          <a:stretch/>
        </p:blipFill>
        <p:spPr>
          <a:xfrm>
            <a:off x="5698440" y="4573800"/>
            <a:ext cx="6283080" cy="213156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457560" y="95832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U-Net: Convolutional Networks for Biomedical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Segmentation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5"/>
          <p:cNvPicPr/>
          <p:nvPr/>
        </p:nvPicPr>
        <p:blipFill>
          <a:blip r:embed="rId3"/>
          <a:stretch/>
        </p:blipFill>
        <p:spPr>
          <a:xfrm>
            <a:off x="485280" y="1630080"/>
            <a:ext cx="4933440" cy="231408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430200" y="3805920"/>
            <a:ext cx="4443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 home page: http://lmb.informatik.uni-freiburg.de/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7"/>
          <p:cNvPicPr/>
          <p:nvPr/>
        </p:nvPicPr>
        <p:blipFill>
          <a:blip r:embed="rId4"/>
          <a:stretch/>
        </p:blipFill>
        <p:spPr>
          <a:xfrm>
            <a:off x="5698440" y="1630080"/>
            <a:ext cx="6283080" cy="265176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7809120" y="1141920"/>
            <a:ext cx="1572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Mask R-CNN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9"/>
          <p:cNvPicPr/>
          <p:nvPr/>
        </p:nvPicPr>
        <p:blipFill>
          <a:blip r:embed="rId5"/>
          <a:stretch/>
        </p:blipFill>
        <p:spPr>
          <a:xfrm>
            <a:off x="485280" y="4083120"/>
            <a:ext cx="4988520" cy="2646360"/>
          </a:xfrm>
          <a:prstGeom prst="rect">
            <a:avLst/>
          </a:prstGeom>
          <a:ln>
            <a:noFill/>
          </a:ln>
        </p:spPr>
      </p:pic>
      <p:sp>
        <p:nvSpPr>
          <p:cNvPr id="153" name="CustomShape 5"/>
          <p:cNvSpPr/>
          <p:nvPr/>
        </p:nvSpPr>
        <p:spPr>
          <a:xfrm>
            <a:off x="1275120" y="6561360"/>
            <a:ext cx="3408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https://arxiv.org/pdf/1606.06650.pdf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8474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Wide &amp; Deep Learning for Recommender Systems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5" name="Content Placeholder 3"/>
          <p:cNvPicPr/>
          <p:nvPr/>
        </p:nvPicPr>
        <p:blipFill>
          <a:blip r:embed="rId2"/>
          <a:stretch/>
        </p:blipFill>
        <p:spPr>
          <a:xfrm>
            <a:off x="766800" y="1488240"/>
            <a:ext cx="9857880" cy="2409480"/>
          </a:xfrm>
          <a:prstGeom prst="rect">
            <a:avLst/>
          </a:prstGeom>
          <a:ln>
            <a:noFill/>
          </a:ln>
        </p:spPr>
      </p:pic>
      <p:pic>
        <p:nvPicPr>
          <p:cNvPr id="156" name="Picture 4"/>
          <p:cNvPicPr/>
          <p:nvPr/>
        </p:nvPicPr>
        <p:blipFill>
          <a:blip r:embed="rId3"/>
          <a:stretch/>
        </p:blipFill>
        <p:spPr>
          <a:xfrm>
            <a:off x="3284640" y="3998880"/>
            <a:ext cx="4657320" cy="254268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8045280" y="6172920"/>
            <a:ext cx="24379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Source : Google Inc. 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24887</TotalTime>
  <Words>2451</Words>
  <Application>Microsoft Office PowerPoint</Application>
  <PresentationFormat>Widescreen</PresentationFormat>
  <Paragraphs>555</Paragraphs>
  <Slides>52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52</vt:i4>
      </vt:variant>
    </vt:vector>
  </HeadingPairs>
  <TitlesOfParts>
    <vt:vector size="74" baseType="lpstr">
      <vt:lpstr>DejaVu Sans</vt:lpstr>
      <vt:lpstr>StarSymbol</vt:lpstr>
      <vt:lpstr>맑은 고딕</vt:lpstr>
      <vt:lpstr>Arial</vt:lpstr>
      <vt:lpstr>Arial Black</vt:lpstr>
      <vt:lpstr>Calibri</vt:lpstr>
      <vt:lpstr>Calibri Light</vt:lpstr>
      <vt:lpstr>Cambria Math</vt:lpstr>
      <vt:lpstr>Consolas</vt:lpstr>
      <vt:lpstr>Intel Clear</vt:lpstr>
      <vt:lpstr>Intel Clear Pro</vt:lpstr>
      <vt:lpstr>Symbol</vt:lpstr>
      <vt:lpstr>Times New Roman</vt:lpstr>
      <vt:lpstr>Wingdings</vt:lpstr>
      <vt:lpstr>Office Theme</vt:lpstr>
      <vt:lpstr>Office Theme</vt:lpstr>
      <vt:lpstr>Int_PPT Template_ClearPro_16x9</vt:lpstr>
      <vt:lpstr>1_Office Theme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파일 다운로드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detection </vt:lpstr>
      <vt:lpstr>Object detection </vt:lpstr>
      <vt:lpstr>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LeNet-5 구조  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subject/>
  <dc:creator>Park, Seunghyuk H</dc:creator>
  <cp:keywords>CTPClassification=CTP_NT CTPClassification=CTP_ITS</cp:keywords>
  <dc:description/>
  <cp:lastModifiedBy>Lee, Ike</cp:lastModifiedBy>
  <cp:revision>578</cp:revision>
  <cp:lastPrinted>2018-10-08T09:15:55Z</cp:lastPrinted>
  <dcterms:created xsi:type="dcterms:W3CDTF">2018-06-16T22:45:16Z</dcterms:created>
  <dcterms:modified xsi:type="dcterms:W3CDTF">2019-07-22T23:14:21Z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TPClassification">
    <vt:lpwstr>CTP_ITS</vt:lpwstr>
  </property>
  <property fmtid="{D5CDD505-2E9C-101B-9397-08002B2CF9AE}" pid="4" name="CTP_BU">
    <vt:lpwstr>SALES AND MARKETING GROUP</vt:lpwstr>
  </property>
  <property fmtid="{D5CDD505-2E9C-101B-9397-08002B2CF9AE}" pid="5" name="CTP_IDSID">
    <vt:lpwstr>NA</vt:lpwstr>
  </property>
  <property fmtid="{D5CDD505-2E9C-101B-9397-08002B2CF9AE}" pid="6" name="CTP_TimeStamp">
    <vt:lpwstr>2018-10-16 16:36:19Z</vt:lpwstr>
  </property>
  <property fmtid="{D5CDD505-2E9C-101B-9397-08002B2CF9AE}" pid="7" name="CTP_WWID">
    <vt:lpwstr>NA</vt:lpwstr>
  </property>
  <property fmtid="{D5CDD505-2E9C-101B-9397-08002B2CF9AE}" pid="8" name="Company">
    <vt:lpwstr>Intel Corporation</vt:lpwstr>
  </property>
  <property fmtid="{D5CDD505-2E9C-101B-9397-08002B2CF9AE}" pid="9" name="HiddenSlides">
    <vt:i4>1</vt:i4>
  </property>
  <property fmtid="{D5CDD505-2E9C-101B-9397-08002B2CF9AE}" pid="10" name="HyperlinksChanged">
    <vt:bool>false</vt:bool>
  </property>
  <property fmtid="{D5CDD505-2E9C-101B-9397-08002B2CF9AE}" pid="11" name="LinksUpToDate">
    <vt:bool>false</vt:bool>
  </property>
  <property fmtid="{D5CDD505-2E9C-101B-9397-08002B2CF9AE}" pid="12" name="MMClips">
    <vt:i4>2</vt:i4>
  </property>
  <property fmtid="{D5CDD505-2E9C-101B-9397-08002B2CF9AE}" pid="13" name="Notes">
    <vt:i4>32</vt:i4>
  </property>
  <property fmtid="{D5CDD505-2E9C-101B-9397-08002B2CF9AE}" pid="14" name="PresentationFormat">
    <vt:lpwstr>Widescreen</vt:lpwstr>
  </property>
  <property fmtid="{D5CDD505-2E9C-101B-9397-08002B2CF9AE}" pid="15" name="ScaleCrop">
    <vt:bool>false</vt:bool>
  </property>
  <property fmtid="{D5CDD505-2E9C-101B-9397-08002B2CF9AE}" pid="16" name="ShareDoc">
    <vt:bool>false</vt:bool>
  </property>
  <property fmtid="{D5CDD505-2E9C-101B-9397-08002B2CF9AE}" pid="17" name="Slides">
    <vt:i4>59</vt:i4>
  </property>
  <property fmtid="{D5CDD505-2E9C-101B-9397-08002B2CF9AE}" pid="18" name="Tfs.IsStoryboard">
    <vt:bool>true</vt:bool>
  </property>
  <property fmtid="{D5CDD505-2E9C-101B-9397-08002B2CF9AE}" pid="19" name="TitusGUID">
    <vt:lpwstr>64e0c077-ad51-4f51-93cd-24f67e26cec5</vt:lpwstr>
  </property>
</Properties>
</file>